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87" r:id="rId3"/>
    <p:sldId id="296" r:id="rId4"/>
    <p:sldId id="319" r:id="rId5"/>
    <p:sldId id="283" r:id="rId6"/>
    <p:sldId id="288" r:id="rId7"/>
    <p:sldId id="289" r:id="rId8"/>
    <p:sldId id="259" r:id="rId9"/>
    <p:sldId id="258" r:id="rId10"/>
    <p:sldId id="260" r:id="rId11"/>
    <p:sldId id="284" r:id="rId12"/>
    <p:sldId id="285" r:id="rId13"/>
    <p:sldId id="274" r:id="rId14"/>
    <p:sldId id="306" r:id="rId15"/>
    <p:sldId id="295" r:id="rId16"/>
    <p:sldId id="305" r:id="rId17"/>
    <p:sldId id="307" r:id="rId18"/>
    <p:sldId id="298" r:id="rId19"/>
    <p:sldId id="311" r:id="rId20"/>
    <p:sldId id="314" r:id="rId21"/>
    <p:sldId id="322" r:id="rId22"/>
    <p:sldId id="263" r:id="rId23"/>
    <p:sldId id="321" r:id="rId24"/>
    <p:sldId id="312" r:id="rId25"/>
    <p:sldId id="315" r:id="rId26"/>
    <p:sldId id="304" r:id="rId27"/>
    <p:sldId id="308" r:id="rId28"/>
    <p:sldId id="309" r:id="rId29"/>
    <p:sldId id="310" r:id="rId30"/>
    <p:sldId id="262" r:id="rId31"/>
    <p:sldId id="323" r:id="rId32"/>
    <p:sldId id="303" r:id="rId33"/>
    <p:sldId id="333" r:id="rId34"/>
    <p:sldId id="301" r:id="rId35"/>
    <p:sldId id="302" r:id="rId36"/>
    <p:sldId id="266" r:id="rId37"/>
    <p:sldId id="325" r:id="rId38"/>
    <p:sldId id="326" r:id="rId39"/>
    <p:sldId id="276" r:id="rId40"/>
    <p:sldId id="317" r:id="rId41"/>
    <p:sldId id="277" r:id="rId42"/>
    <p:sldId id="328" r:id="rId43"/>
    <p:sldId id="329" r:id="rId44"/>
    <p:sldId id="330" r:id="rId45"/>
    <p:sldId id="327" r:id="rId46"/>
    <p:sldId id="331" r:id="rId47"/>
    <p:sldId id="279" r:id="rId48"/>
    <p:sldId id="280" r:id="rId49"/>
    <p:sldId id="281" r:id="rId50"/>
    <p:sldId id="320" r:id="rId51"/>
    <p:sldId id="332" r:id="rId52"/>
    <p:sldId id="25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33CC"/>
    <a:srgbClr val="FFFF00"/>
    <a:srgbClr val="FF6699"/>
    <a:srgbClr val="00CC99"/>
    <a:srgbClr val="FF66FF"/>
    <a:srgbClr val="0099FF"/>
    <a:srgbClr val="FF00FF"/>
    <a:srgbClr val="B025DB"/>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p:cViewPr varScale="1">
        <p:scale>
          <a:sx n="86" d="100"/>
          <a:sy n="86" d="100"/>
        </p:scale>
        <p:origin x="499"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B404F-B599-4E0E-B354-3538592D8DEE}" type="datetimeFigureOut">
              <a:rPr lang="en-US" smtClean="0"/>
              <a:t>10/22/2017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11FD3-CA8C-443D-A316-A00F83038713}" type="slidenum">
              <a:rPr lang="en-US" smtClean="0"/>
              <a:t>‹#›</a:t>
            </a:fld>
            <a:endParaRPr lang="en-US"/>
          </a:p>
        </p:txBody>
      </p:sp>
    </p:spTree>
    <p:extLst>
      <p:ext uri="{BB962C8B-B14F-4D97-AF65-F5344CB8AC3E}">
        <p14:creationId xmlns:p14="http://schemas.microsoft.com/office/powerpoint/2010/main" val="154337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711FD3-CA8C-443D-A316-A00F83038713}" type="slidenum">
              <a:rPr lang="en-US" smtClean="0"/>
              <a:t>35</a:t>
            </a:fld>
            <a:endParaRPr lang="en-US"/>
          </a:p>
        </p:txBody>
      </p:sp>
    </p:spTree>
    <p:extLst>
      <p:ext uri="{BB962C8B-B14F-4D97-AF65-F5344CB8AC3E}">
        <p14:creationId xmlns:p14="http://schemas.microsoft.com/office/powerpoint/2010/main" val="370775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2FE99-17AF-47F5-8842-498897D32C8F}"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346101227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B2FE99-17AF-47F5-8842-498897D32C8F}"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22757979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B2FE99-17AF-47F5-8842-498897D32C8F}"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404445587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6993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4019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8767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039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351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250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9674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529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B2FE99-17AF-47F5-8842-498897D32C8F}"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408884284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6515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7881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2208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B2FE99-17AF-47F5-8842-498897D32C8F}" type="datetimeFigureOut">
              <a:rPr lang="en-US" smtClean="0"/>
              <a:t>10/22/2017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146679797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B2FE99-17AF-47F5-8842-498897D32C8F}"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9314624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B2FE99-17AF-47F5-8842-498897D32C8F}" type="datetimeFigureOut">
              <a:rPr lang="en-US" smtClean="0"/>
              <a:t>10/22/2017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116892556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B2FE99-17AF-47F5-8842-498897D32C8F}" type="datetimeFigureOut">
              <a:rPr lang="en-US" smtClean="0"/>
              <a:t>10/22/2017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421168561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2FE99-17AF-47F5-8842-498897D32C8F}" type="datetimeFigureOut">
              <a:rPr lang="en-US" smtClean="0"/>
              <a:t>10/22/2017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373431189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B2FE99-17AF-47F5-8842-498897D32C8F}"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138180934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B2FE99-17AF-47F5-8842-498897D32C8F}" type="datetimeFigureOut">
              <a:rPr lang="en-US" smtClean="0"/>
              <a:t>10/22/2017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FB4D9-9250-41EC-8623-0520A07AD672}" type="slidenum">
              <a:rPr lang="en-US" smtClean="0"/>
              <a:t>‹#›</a:t>
            </a:fld>
            <a:endParaRPr lang="en-US"/>
          </a:p>
        </p:txBody>
      </p:sp>
    </p:spTree>
    <p:extLst>
      <p:ext uri="{BB962C8B-B14F-4D97-AF65-F5344CB8AC3E}">
        <p14:creationId xmlns:p14="http://schemas.microsoft.com/office/powerpoint/2010/main" val="301225945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2FE99-17AF-47F5-8842-498897D32C8F}" type="datetimeFigureOut">
              <a:rPr lang="en-US" smtClean="0"/>
              <a:t>10/22/2017</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FB4D9-9250-41EC-8623-0520A07AD672}" type="slidenum">
              <a:rPr lang="en-US" smtClean="0"/>
              <a:t>‹#›</a:t>
            </a:fld>
            <a:endParaRPr lang="en-US"/>
          </a:p>
        </p:txBody>
      </p:sp>
    </p:spTree>
    <p:extLst>
      <p:ext uri="{BB962C8B-B14F-4D97-AF65-F5344CB8AC3E}">
        <p14:creationId xmlns:p14="http://schemas.microsoft.com/office/powerpoint/2010/main" val="4281309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DFF">
            <a:alpha val="5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F34D1-A5CC-4EE5-A71F-C9F7EB9DE879}" type="datetimeFigureOut">
              <a:rPr lang="en-US" smtClean="0">
                <a:solidFill>
                  <a:prstClr val="black">
                    <a:tint val="75000"/>
                  </a:prstClr>
                </a:solidFill>
              </a:rPr>
              <a:pPr/>
              <a:t>10/22/2017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94FFB-6E77-4328-9A64-90F3DF5F13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16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2017%20Rocks%20&amp;%20Minerals%20Coaches%20Seminar.pptx" TargetMode="External"/><Relationship Id="rId2" Type="http://schemas.openxmlformats.org/officeDocument/2006/relationships/hyperlink" Target="http://soinc.org/" TargetMode="External"/><Relationship Id="rId1" Type="http://schemas.openxmlformats.org/officeDocument/2006/relationships/slideLayout" Target="../slideLayouts/slideLayout7.xml"/><Relationship Id="rId4" Type="http://schemas.openxmlformats.org/officeDocument/2006/relationships/hyperlink" Target="http://scioly.org/wiki/index.php/Main_Pag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t&amp;rct=j&amp;q=&amp;esrc=s&amp;source=web&amp;cd=1&amp;ved=0ahUKEwjH_puXkYvPAhXDGh4KHUmoCvYQFggeMAA&amp;url=http://www.iroquoiscsd.org/cms/lib/NY19000365/Centricity/Domain/76/Lab%20Practical%20-%20Rock%20ID%20Review.ppt&amp;usg=AFQjCNGlVGoRk6tHlAPdW3Od-myliFciQg" TargetMode="External"/><Relationship Id="rId2" Type="http://schemas.openxmlformats.org/officeDocument/2006/relationships/hyperlink" Target="http://scioly.org/wiki/index.php/Rocks_and_Minerals" TargetMode="External"/><Relationship Id="rId1" Type="http://schemas.openxmlformats.org/officeDocument/2006/relationships/slideLayout" Target="../slideLayouts/slideLayout7.xml"/><Relationship Id="rId4" Type="http://schemas.openxmlformats.org/officeDocument/2006/relationships/hyperlink" Target="http://csmres.jmu.edu/geollab/fichter/MetaRx/index.html"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www.delminsociety.net/"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2017%20Rocks%20&amp;%20Minerals%20Coaches%20Seminar%20Division%20A.pptx" TargetMode="External"/><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geology.com/rocks/sedimentary-rocks.shtml" TargetMode="External"/><Relationship Id="rId2" Type="http://schemas.openxmlformats.org/officeDocument/2006/relationships/hyperlink" Target="2017%20Rocks%20&amp;%20Minerals%20Coaches%20Seminar.pptx" TargetMode="External"/><Relationship Id="rId1" Type="http://schemas.openxmlformats.org/officeDocument/2006/relationships/slideLayout" Target="../slideLayouts/slideLayout7.xml"/><Relationship Id="rId4" Type="http://schemas.openxmlformats.org/officeDocument/2006/relationships/hyperlink" Target="https://www.soinc.org/sites/default/files/uploaded_files/SedimentaryEnvironmentsKeyRM2013.pd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2017%20Rocks%20&amp;%20Minerals%20Coaches%20Seminar%20Division%20A.pptx"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middleschoolscience.rocks/lessons/metamorphic_rock" TargetMode="External"/><Relationship Id="rId2" Type="http://schemas.openxmlformats.org/officeDocument/2006/relationships/hyperlink" Target="2017%20Rocks%20&amp;%20Minerals%20Coaches%20Seminar.pptx" TargetMode="Externa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2017%20Rocks%20&amp;%20Minerals%20Coaches%20Seminar.pptx" TargetMode="External"/><Relationship Id="rId2" Type="http://schemas.openxmlformats.org/officeDocument/2006/relationships/hyperlink" Target="http://scienceviews.com/geology/rockclassificationchart.html" TargetMode="Externa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hyperlink" Target="http://www.archaeology.ncdcr.gov/ncarch/GeoArcheo/Home.htm"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2017%20Rocks%20&amp;%20Minerals%20Coaches%20Seminar.pptx"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2017%20Rocks%20&amp;%20Minerals%20Coaches%20Seminar.pptx"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2017%20Rocks%20&amp;%20Minerals%20Coaches%20Seminar.pptx"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kywalker.cochise.edu/wellerr/mineral/minlist.htm"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2017%20Rocks%20&amp;%20Minerals%20Coaches%20Seminar%20Division%20A.pptx"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2017%20Rocks%20&amp;%20Minerals%20Coaches%20Seminar.pptx" TargetMode="External"/><Relationship Id="rId2" Type="http://schemas.openxmlformats.org/officeDocument/2006/relationships/hyperlink" Target="http://www.minsocam.org/msa/collectors_corner/id/mineral_id_keyi12.htm"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2017%20Rocks%20&amp;%20Minerals%20Coaches%20Seminar.pptx"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2017%20Rocks%20&amp;%20Minerals%20Coaches%20Seminar.pptx"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2017%20Rocks%20&amp;%20Minerals%20Coaches%20Seminar.pptx"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2017%20Rocks%20&amp;%20Minerals%20Coaches%20Seminar.pptx"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959" y="0"/>
            <a:ext cx="12192000" cy="6858000"/>
          </a:xfrm>
          <a:prstGeom prst="rect">
            <a:avLst/>
          </a:prstGeom>
        </p:spPr>
      </p:pic>
      <p:sp>
        <p:nvSpPr>
          <p:cNvPr id="5" name="TextBox 4"/>
          <p:cNvSpPr txBox="1"/>
          <p:nvPr/>
        </p:nvSpPr>
        <p:spPr>
          <a:xfrm>
            <a:off x="457200" y="3105834"/>
            <a:ext cx="1295400" cy="646331"/>
          </a:xfrm>
          <a:prstGeom prst="rect">
            <a:avLst/>
          </a:prstGeom>
          <a:noFill/>
        </p:spPr>
        <p:txBody>
          <a:bodyPr wrap="square" rtlCol="0">
            <a:spAutoFit/>
          </a:bodyPr>
          <a:lstStyle/>
          <a:p>
            <a:pPr algn="ctr"/>
            <a:r>
              <a:rPr lang="en-US" sz="1200" dirty="0"/>
              <a:t>Rocks &amp; Minerals</a:t>
            </a:r>
          </a:p>
          <a:p>
            <a:pPr algn="ctr"/>
            <a:r>
              <a:rPr lang="en-US" sz="1200" dirty="0"/>
              <a:t>Coaches training</a:t>
            </a:r>
          </a:p>
          <a:p>
            <a:pPr algn="ctr"/>
            <a:r>
              <a:rPr lang="en-US" sz="1200" dirty="0"/>
              <a:t>A  </a:t>
            </a:r>
            <a:r>
              <a:rPr lang="en-US" sz="1200" dirty="0" smtClean="0"/>
              <a:t>2018</a:t>
            </a:r>
            <a:endParaRPr lang="en-US" sz="1200" dirty="0"/>
          </a:p>
        </p:txBody>
      </p:sp>
      <p:sp>
        <p:nvSpPr>
          <p:cNvPr id="11" name="Rectangle 10"/>
          <p:cNvSpPr/>
          <p:nvPr/>
        </p:nvSpPr>
        <p:spPr>
          <a:xfrm>
            <a:off x="95457" y="3657600"/>
            <a:ext cx="2018886" cy="369332"/>
          </a:xfrm>
          <a:prstGeom prst="rect">
            <a:avLst/>
          </a:prstGeom>
        </p:spPr>
        <p:txBody>
          <a:bodyPr wrap="none">
            <a:spAutoFit/>
          </a:bodyPr>
          <a:lstStyle/>
          <a:p>
            <a:r>
              <a:rPr lang="en-US" dirty="0"/>
              <a:t>Cave of the Crystals</a:t>
            </a:r>
          </a:p>
        </p:txBody>
      </p:sp>
      <p:sp>
        <p:nvSpPr>
          <p:cNvPr id="12" name="Rectangle 11"/>
          <p:cNvSpPr/>
          <p:nvPr/>
        </p:nvSpPr>
        <p:spPr>
          <a:xfrm>
            <a:off x="272781" y="3896127"/>
            <a:ext cx="1664238" cy="261610"/>
          </a:xfrm>
          <a:prstGeom prst="rect">
            <a:avLst/>
          </a:prstGeom>
        </p:spPr>
        <p:txBody>
          <a:bodyPr wrap="none">
            <a:spAutoFit/>
          </a:bodyPr>
          <a:lstStyle/>
          <a:p>
            <a:r>
              <a:rPr lang="en-US" sz="1100" dirty="0"/>
              <a:t>Naica, Chihuahua, Mexico</a:t>
            </a:r>
          </a:p>
        </p:txBody>
      </p:sp>
      <p:sp>
        <p:nvSpPr>
          <p:cNvPr id="13" name="Rectangle 12"/>
          <p:cNvSpPr/>
          <p:nvPr/>
        </p:nvSpPr>
        <p:spPr>
          <a:xfrm>
            <a:off x="121350" y="4102660"/>
            <a:ext cx="3124200" cy="215444"/>
          </a:xfrm>
          <a:prstGeom prst="rect">
            <a:avLst/>
          </a:prstGeom>
        </p:spPr>
        <p:txBody>
          <a:bodyPr wrap="square">
            <a:spAutoFit/>
          </a:bodyPr>
          <a:lstStyle/>
          <a:p>
            <a:r>
              <a:rPr lang="en-US" sz="800" dirty="0"/>
              <a:t>http://ngm.nationalgeographic.com/2008/11/crystal-giants/shea-text</a:t>
            </a:r>
          </a:p>
        </p:txBody>
      </p:sp>
    </p:spTree>
    <p:extLst>
      <p:ext uri="{BB962C8B-B14F-4D97-AF65-F5344CB8AC3E}">
        <p14:creationId xmlns:p14="http://schemas.microsoft.com/office/powerpoint/2010/main" val="345317100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533400"/>
            <a:ext cx="6553200" cy="1969770"/>
          </a:xfrm>
          <a:prstGeom prst="rect">
            <a:avLst/>
          </a:prstGeom>
        </p:spPr>
        <p:txBody>
          <a:bodyPr wrap="square">
            <a:spAutoFit/>
          </a:bodyPr>
          <a:lstStyle/>
          <a:p>
            <a:pPr indent="171450"/>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6. REPRESENTATIVE STATION ACTIVITIES:</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dirty="0">
                <a:solidFill>
                  <a:srgbClr val="CC3300"/>
                </a:solidFill>
                <a:latin typeface="Calibri" panose="020F0502020204030204" pitchFamily="34" charset="0"/>
                <a:ea typeface="Calibri" panose="020F0502020204030204" pitchFamily="34" charset="0"/>
                <a:cs typeface="Times New Roman" panose="02020603050405020304" pitchFamily="18" charset="0"/>
              </a:rPr>
              <a:t>j. </a:t>
            </a:r>
            <a:r>
              <a:rPr lang="en-US" dirty="0">
                <a:latin typeface="Calibri" panose="020F0502020204030204" pitchFamily="34" charset="0"/>
                <a:ea typeface="Calibri" panose="020F0502020204030204" pitchFamily="34" charset="0"/>
                <a:cs typeface="Times New Roman" panose="02020603050405020304" pitchFamily="18" charset="0"/>
              </a:rPr>
              <a:t>Identify each of the minerals and place them in the correct order </a:t>
            </a:r>
          </a:p>
          <a:p>
            <a:pPr indent="171450"/>
            <a:r>
              <a:rPr lang="en-US" dirty="0">
                <a:latin typeface="Calibri" panose="020F0502020204030204" pitchFamily="34" charset="0"/>
                <a:ea typeface="Calibri" panose="020F0502020204030204" pitchFamily="34" charset="0"/>
                <a:cs typeface="Times New Roman" panose="02020603050405020304" pitchFamily="18" charset="0"/>
              </a:rPr>
              <a:t>according to </a:t>
            </a:r>
            <a:r>
              <a:rPr lang="en-US" dirty="0" err="1">
                <a:latin typeface="Calibri" panose="020F0502020204030204" pitchFamily="34" charset="0"/>
                <a:ea typeface="Calibri" panose="020F0502020204030204" pitchFamily="34" charset="0"/>
                <a:cs typeface="Times New Roman" panose="02020603050405020304" pitchFamily="18" charset="0"/>
              </a:rPr>
              <a:t>Moh’s</a:t>
            </a:r>
            <a:r>
              <a:rPr lang="en-US" dirty="0">
                <a:latin typeface="Calibri" panose="020F0502020204030204" pitchFamily="34" charset="0"/>
                <a:ea typeface="Calibri" panose="020F0502020204030204" pitchFamily="34" charset="0"/>
                <a:cs typeface="Times New Roman" panose="02020603050405020304" pitchFamily="18" charset="0"/>
              </a:rPr>
              <a:t> scale</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dirty="0">
                <a:solidFill>
                  <a:srgbClr val="CC3300"/>
                </a:solidFill>
                <a:latin typeface="Calibri" panose="020F0502020204030204" pitchFamily="34" charset="0"/>
                <a:ea typeface="Calibri" panose="020F0502020204030204" pitchFamily="34" charset="0"/>
                <a:cs typeface="Times New Roman" panose="02020603050405020304" pitchFamily="18" charset="0"/>
              </a:rPr>
              <a:t>k.</a:t>
            </a:r>
            <a:r>
              <a:rPr lang="en-US" dirty="0">
                <a:latin typeface="Calibri" panose="020F0502020204030204" pitchFamily="34" charset="0"/>
                <a:ea typeface="Calibri" panose="020F0502020204030204" pitchFamily="34" charset="0"/>
                <a:cs typeface="Times New Roman" panose="02020603050405020304" pitchFamily="18" charset="0"/>
              </a:rPr>
              <a:t> Match each metamorphic rock with the type of rock </a:t>
            </a:r>
          </a:p>
          <a:p>
            <a:pPr indent="171450"/>
            <a:r>
              <a:rPr lang="en-US" dirty="0">
                <a:latin typeface="Calibri" panose="020F0502020204030204" pitchFamily="34" charset="0"/>
                <a:ea typeface="Calibri" panose="020F0502020204030204" pitchFamily="34" charset="0"/>
                <a:cs typeface="Times New Roman" panose="02020603050405020304" pitchFamily="18" charset="0"/>
              </a:rPr>
              <a:t>from which it may have been formed</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427485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7850" y="1598869"/>
            <a:ext cx="8305800" cy="5239896"/>
          </a:xfrm>
          <a:prstGeom prst="rect">
            <a:avLst/>
          </a:prstGeom>
        </p:spPr>
        <p:txBody>
          <a:bodyPr wrap="square">
            <a:spAutoFit/>
          </a:bodyPr>
          <a:lstStyle/>
          <a:p>
            <a:pPr algn="ctr"/>
            <a:r>
              <a:rPr lang="en-US" sz="24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Recommended Resources: </a:t>
            </a:r>
          </a:p>
          <a:p>
            <a:pPr algn="ctr"/>
            <a:endParaRPr lang="en-US" sz="1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25000"/>
              </a:lnSpc>
            </a:pPr>
            <a:r>
              <a:rPr lang="en-US" i="1" dirty="0">
                <a:latin typeface="Calibri" panose="020F0502020204030204" pitchFamily="34" charset="0"/>
                <a:ea typeface="Calibri" panose="020F0502020204030204" pitchFamily="34" charset="0"/>
                <a:cs typeface="Times New Roman" panose="02020603050405020304" pitchFamily="18" charset="0"/>
              </a:rPr>
              <a:t>Even though these are for Divisions B &amp; C, they will give helpful insight to division A</a:t>
            </a:r>
          </a:p>
          <a:p>
            <a:pPr>
              <a:lnSpc>
                <a:spcPct val="125000"/>
              </a:lnSpc>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b="1" dirty="0">
                <a:latin typeface="Calibri" panose="020F0502020204030204" pitchFamily="34" charset="0"/>
                <a:ea typeface="Calibri" panose="020F0502020204030204" pitchFamily="34" charset="0"/>
                <a:cs typeface="Times New Roman" panose="02020603050405020304" pitchFamily="18" charset="0"/>
              </a:rPr>
              <a:t>All reference and training resources </a:t>
            </a:r>
          </a:p>
          <a:p>
            <a:pPr>
              <a:lnSpc>
                <a:spcPct val="125000"/>
              </a:lnSpc>
            </a:pPr>
            <a:r>
              <a:rPr lang="en-US" b="1" dirty="0">
                <a:latin typeface="Calibri" panose="020F0502020204030204" pitchFamily="34" charset="0"/>
                <a:ea typeface="Calibri" panose="020F0502020204030204" pitchFamily="34" charset="0"/>
                <a:cs typeface="Times New Roman" panose="02020603050405020304" pitchFamily="18" charset="0"/>
              </a:rPr>
              <a:t>including the Rock &amp; Mineral Teaching Guide (RMCD), </a:t>
            </a:r>
          </a:p>
          <a:p>
            <a:pPr>
              <a:lnSpc>
                <a:spcPct val="125000"/>
              </a:lnSpc>
            </a:pPr>
            <a:r>
              <a:rPr lang="en-US" b="1" dirty="0">
                <a:latin typeface="Calibri" panose="020F0502020204030204" pitchFamily="34" charset="0"/>
                <a:ea typeface="Calibri" panose="020F0502020204030204" pitchFamily="34" charset="0"/>
                <a:cs typeface="Times New Roman" panose="02020603050405020304" pitchFamily="18" charset="0"/>
              </a:rPr>
              <a:t>the Bio/Earth CD (BECD) </a:t>
            </a:r>
          </a:p>
          <a:p>
            <a:pPr>
              <a:lnSpc>
                <a:spcPct val="125000"/>
              </a:lnSpc>
            </a:pPr>
            <a:r>
              <a:rPr lang="en-US" b="1" dirty="0">
                <a:latin typeface="Calibri" panose="020F0502020204030204" pitchFamily="34" charset="0"/>
                <a:ea typeface="Calibri" panose="020F0502020204030204" pitchFamily="34" charset="0"/>
                <a:cs typeface="Times New Roman" panose="02020603050405020304" pitchFamily="18" charset="0"/>
              </a:rPr>
              <a:t>and the National Audubon Society Field Guide to North American Rocks and Minerals </a:t>
            </a:r>
          </a:p>
          <a:p>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b="1" dirty="0">
                <a:latin typeface="Calibri" panose="020F0502020204030204" pitchFamily="34" charset="0"/>
                <a:ea typeface="Calibri" panose="020F0502020204030204" pitchFamily="34" charset="0"/>
                <a:cs typeface="Times New Roman" panose="02020603050405020304" pitchFamily="18" charset="0"/>
              </a:rPr>
              <a:t>are available on the Official Science Olympiad Store or Website at www.soinc.org, </a:t>
            </a:r>
          </a:p>
          <a:p>
            <a:pPr>
              <a:lnSpc>
                <a:spcPct val="125000"/>
              </a:lnSpc>
            </a:pPr>
            <a:r>
              <a:rPr lang="en-US" b="1" dirty="0">
                <a:latin typeface="Calibri" panose="020F0502020204030204" pitchFamily="34" charset="0"/>
                <a:ea typeface="Calibri" panose="020F0502020204030204" pitchFamily="34" charset="0"/>
                <a:cs typeface="Times New Roman" panose="02020603050405020304" pitchFamily="18" charset="0"/>
              </a:rPr>
              <a:t>and the Rocks and Minerals kits (*excluding only silver, gold, and diamond) </a:t>
            </a:r>
          </a:p>
          <a:p>
            <a:pPr>
              <a:lnSpc>
                <a:spcPct val="125000"/>
              </a:lnSpc>
            </a:pPr>
            <a:r>
              <a:rPr lang="en-US" b="1" dirty="0">
                <a:latin typeface="Calibri" panose="020F0502020204030204" pitchFamily="34" charset="0"/>
                <a:ea typeface="Calibri" panose="020F0502020204030204" pitchFamily="34" charset="0"/>
                <a:cs typeface="Times New Roman" panose="02020603050405020304" pitchFamily="18" charset="0"/>
              </a:rPr>
              <a:t>may be ordered from Ward's Science Olympiad Kits</a:t>
            </a:r>
            <a:r>
              <a:rPr lang="en-US" b="1"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25000"/>
              </a:lnSpc>
            </a:pPr>
            <a:endParaRPr lang="en-US" sz="800" b="1" dirty="0">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sz="1600" b="1" dirty="0" smtClean="0">
                <a:latin typeface="Calibri" panose="020F0502020204030204" pitchFamily="34" charset="0"/>
                <a:ea typeface="Calibri" panose="020F0502020204030204" pitchFamily="34" charset="0"/>
                <a:cs typeface="Times New Roman" panose="02020603050405020304" pitchFamily="18" charset="0"/>
              </a:rPr>
              <a:t>( As </a:t>
            </a:r>
            <a:r>
              <a:rPr lang="en-US" sz="1600" b="1" dirty="0">
                <a:latin typeface="Calibri" panose="020F0502020204030204" pitchFamily="34" charset="0"/>
                <a:ea typeface="Calibri" panose="020F0502020204030204" pitchFamily="34" charset="0"/>
                <a:cs typeface="Times New Roman" panose="02020603050405020304" pitchFamily="18" charset="0"/>
              </a:rPr>
              <a:t>well </a:t>
            </a:r>
            <a:r>
              <a:rPr lang="en-US" sz="1600" b="1" dirty="0" smtClean="0">
                <a:latin typeface="Calibri" panose="020F0502020204030204" pitchFamily="34" charset="0"/>
                <a:ea typeface="Calibri" panose="020F0502020204030204" pitchFamily="34" charset="0"/>
                <a:cs typeface="Times New Roman" panose="02020603050405020304" pitchFamily="18" charset="0"/>
              </a:rPr>
              <a:t>as:  </a:t>
            </a:r>
          </a:p>
          <a:p>
            <a:pPr>
              <a:lnSpc>
                <a:spcPct val="125000"/>
              </a:lnSpc>
            </a:pPr>
            <a:r>
              <a:rPr lang="en-US" sz="1600" b="1" dirty="0" smtClean="0">
                <a:latin typeface="Calibri" panose="020F0502020204030204" pitchFamily="34" charset="0"/>
                <a:ea typeface="Calibri" panose="020F0502020204030204" pitchFamily="34" charset="0"/>
                <a:cs typeface="Times New Roman" panose="02020603050405020304" pitchFamily="18" charset="0"/>
              </a:rPr>
              <a:t>Peterson </a:t>
            </a:r>
            <a:r>
              <a:rPr lang="en-US" sz="1600" b="1" dirty="0">
                <a:latin typeface="Calibri" panose="020F0502020204030204" pitchFamily="34" charset="0"/>
                <a:ea typeface="Calibri" panose="020F0502020204030204" pitchFamily="34" charset="0"/>
                <a:cs typeface="Times New Roman" panose="02020603050405020304" pitchFamily="18" charset="0"/>
              </a:rPr>
              <a:t>Field Guide to Rocks and Minerals </a:t>
            </a:r>
          </a:p>
          <a:p>
            <a:pPr>
              <a:lnSpc>
                <a:spcPct val="125000"/>
              </a:lnSpc>
            </a:pPr>
            <a:r>
              <a:rPr lang="en-US" sz="1600" b="1" dirty="0" smtClean="0">
                <a:latin typeface="Calibri" panose="020F0502020204030204" pitchFamily="34" charset="0"/>
                <a:ea typeface="Calibri" panose="020F0502020204030204" pitchFamily="34" charset="0"/>
                <a:cs typeface="Times New Roman" panose="02020603050405020304" pitchFamily="18" charset="0"/>
              </a:rPr>
              <a:t>Simon </a:t>
            </a:r>
            <a:r>
              <a:rPr lang="en-US" sz="1600" b="1" dirty="0">
                <a:latin typeface="Calibri" panose="020F0502020204030204" pitchFamily="34" charset="0"/>
                <a:ea typeface="Calibri" panose="020F0502020204030204" pitchFamily="34" charset="0"/>
                <a:cs typeface="Times New Roman" panose="02020603050405020304" pitchFamily="18" charset="0"/>
              </a:rPr>
              <a:t>&amp; Schuster's Guide to Rocks &amp; </a:t>
            </a:r>
            <a:r>
              <a:rPr lang="en-US" sz="1600" b="1" dirty="0" smtClean="0">
                <a:latin typeface="Calibri" panose="020F0502020204030204" pitchFamily="34" charset="0"/>
                <a:ea typeface="Calibri" panose="020F0502020204030204" pitchFamily="34" charset="0"/>
                <a:cs typeface="Times New Roman" panose="02020603050405020304" pitchFamily="18" charset="0"/>
              </a:rPr>
              <a:t>Minerals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943100" y="381000"/>
            <a:ext cx="8115300" cy="1046440"/>
          </a:xfrm>
          <a:prstGeom prst="rect">
            <a:avLst/>
          </a:prstGeom>
        </p:spPr>
        <p:txBody>
          <a:bodyPr wrap="square">
            <a:spAutoFit/>
          </a:bodyPr>
          <a:lstStyle/>
          <a:p>
            <a:pPr indent="171450"/>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7. SCORING:</a:t>
            </a:r>
          </a:p>
          <a:p>
            <a:pPr indent="171450"/>
            <a:endParaRPr lang="en-US" sz="8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Total highest scores will determine rankings in this event.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Ties will be broken by the accuracy or quality of answers to pre-selected questions.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64195"/>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457200"/>
            <a:ext cx="7543800" cy="6186309"/>
          </a:xfrm>
          <a:prstGeom prst="rect">
            <a:avLst/>
          </a:prstGeom>
          <a:noFill/>
        </p:spPr>
        <p:txBody>
          <a:bodyPr wrap="square" rtlCol="0">
            <a:spAutoFit/>
          </a:bodyPr>
          <a:lstStyle/>
          <a:p>
            <a:pPr algn="ctr"/>
            <a:r>
              <a:rPr lang="en-US" sz="4000" b="1" dirty="0">
                <a:solidFill>
                  <a:srgbClr val="7030A0"/>
                </a:solidFill>
              </a:rPr>
              <a:t>What to expect</a:t>
            </a:r>
          </a:p>
          <a:p>
            <a:endParaRPr lang="en-US" dirty="0"/>
          </a:p>
          <a:p>
            <a:endParaRPr lang="en-US" sz="2400" b="1" dirty="0"/>
          </a:p>
          <a:p>
            <a:r>
              <a:rPr lang="en-US" sz="2400" b="1" dirty="0"/>
              <a:t>There are 20 stations around the perimeter of the room.</a:t>
            </a:r>
          </a:p>
          <a:p>
            <a:endParaRPr lang="en-US" sz="2400" b="1" dirty="0"/>
          </a:p>
          <a:p>
            <a:r>
              <a:rPr lang="en-US" sz="2400" b="1" dirty="0"/>
              <a:t>The students will rotate from station to station.</a:t>
            </a:r>
          </a:p>
          <a:p>
            <a:endParaRPr lang="en-US" sz="4000" b="1" dirty="0"/>
          </a:p>
          <a:p>
            <a:r>
              <a:rPr lang="en-US" sz="2400" b="1" dirty="0">
                <a:solidFill>
                  <a:srgbClr val="C00000"/>
                </a:solidFill>
              </a:rPr>
              <a:t>Some boxes will have samples with questions, </a:t>
            </a:r>
          </a:p>
          <a:p>
            <a:r>
              <a:rPr lang="en-US" sz="2400" b="1" dirty="0">
                <a:solidFill>
                  <a:srgbClr val="C00000"/>
                </a:solidFill>
              </a:rPr>
              <a:t>others will just have questions.</a:t>
            </a:r>
          </a:p>
          <a:p>
            <a:endParaRPr lang="en-US" sz="4000" b="1" dirty="0"/>
          </a:p>
          <a:p>
            <a:r>
              <a:rPr lang="en-US" sz="2400" b="1" dirty="0"/>
              <a:t>The number of questions per station will vary</a:t>
            </a:r>
          </a:p>
          <a:p>
            <a:endParaRPr lang="en-US" sz="2400" b="1" dirty="0"/>
          </a:p>
          <a:p>
            <a:r>
              <a:rPr lang="en-US" sz="2400" b="1" dirty="0"/>
              <a:t>There will only be 2 minutes per station. </a:t>
            </a:r>
          </a:p>
          <a:p>
            <a:r>
              <a:rPr lang="en-US" sz="2400" b="1" dirty="0"/>
              <a:t>This is all that time allows.</a:t>
            </a:r>
          </a:p>
          <a:p>
            <a:endParaRPr lang="en-US" dirty="0"/>
          </a:p>
        </p:txBody>
      </p:sp>
    </p:spTree>
    <p:extLst>
      <p:ext uri="{BB962C8B-B14F-4D97-AF65-F5344CB8AC3E}">
        <p14:creationId xmlns:p14="http://schemas.microsoft.com/office/powerpoint/2010/main" val="418802653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524000" y="152401"/>
            <a:ext cx="9144000" cy="6494085"/>
          </a:xfrm>
          <a:prstGeom prst="rect">
            <a:avLst/>
          </a:prstGeom>
          <a:noFill/>
        </p:spPr>
        <p:txBody>
          <a:bodyPr wrap="square" lIns="91440" tIns="45720" rIns="91440" bIns="45720">
            <a:spAutoFit/>
          </a:bodyPr>
          <a:lstStyle/>
          <a:p>
            <a:pPr algn="ctr"/>
            <a:r>
              <a:rPr lang="en-US" sz="5400" b="1" dirty="0">
                <a:ln w="0">
                  <a:noFill/>
                </a:ln>
                <a:solidFill>
                  <a:srgbClr val="FFFF00"/>
                </a:solidFill>
                <a:effectLst>
                  <a:outerShdw blurRad="38100" dist="19050" dir="2700000" algn="tl" rotWithShape="0">
                    <a:schemeClr val="dk1">
                      <a:alpha val="40000"/>
                    </a:schemeClr>
                  </a:outerShdw>
                </a:effectLst>
              </a:rPr>
              <a:t>Good advice I can give you!</a:t>
            </a:r>
          </a:p>
          <a:p>
            <a:pPr algn="ctr"/>
            <a:endParaRPr lang="en-US" sz="1000" dirty="0">
              <a:ln w="0"/>
              <a:effectLst>
                <a:outerShdw blurRad="38100" dist="19050" dir="2700000" algn="tl" rotWithShape="0">
                  <a:schemeClr val="dk1">
                    <a:alpha val="40000"/>
                  </a:schemeClr>
                </a:outerShdw>
              </a:effectLst>
            </a:endParaRPr>
          </a:p>
          <a:p>
            <a:pPr algn="ctr"/>
            <a:r>
              <a:rPr lang="en-US" sz="2400" b="1" dirty="0">
                <a:ln w="0">
                  <a:noFill/>
                </a:ln>
                <a:solidFill>
                  <a:srgbClr val="79D9FF"/>
                </a:solidFill>
                <a:effectLst>
                  <a:outerShdw blurRad="38100" dist="19050" dir="2700000" algn="tl" rotWithShape="0">
                    <a:schemeClr val="dk1">
                      <a:alpha val="40000"/>
                    </a:schemeClr>
                  </a:outerShdw>
                </a:effectLst>
              </a:rPr>
              <a:t>Create a Rocks &amp; Minerals folder on your hard drive. </a:t>
            </a:r>
          </a:p>
          <a:p>
            <a:pPr algn="ctr"/>
            <a:r>
              <a:rPr lang="en-US" sz="2400" b="1" dirty="0">
                <a:ln w="0">
                  <a:noFill/>
                </a:ln>
                <a:solidFill>
                  <a:srgbClr val="79D9FF"/>
                </a:solidFill>
                <a:effectLst>
                  <a:outerShdw blurRad="38100" dist="19050" dir="2700000" algn="tl" rotWithShape="0">
                    <a:schemeClr val="dk1">
                      <a:alpha val="40000"/>
                    </a:schemeClr>
                  </a:outerShdw>
                </a:effectLst>
              </a:rPr>
              <a:t>Then create sub-folders for all the different sections of this event.</a:t>
            </a:r>
          </a:p>
          <a:p>
            <a:pPr algn="ctr"/>
            <a:endParaRPr lang="en-US" sz="1000" b="1" dirty="0">
              <a:ln w="0">
                <a:noFill/>
              </a:ln>
              <a:solidFill>
                <a:srgbClr val="79D9FF"/>
              </a:solidFill>
              <a:effectLst>
                <a:outerShdw blurRad="38100" dist="19050" dir="2700000" algn="tl" rotWithShape="0">
                  <a:schemeClr val="dk1">
                    <a:alpha val="40000"/>
                  </a:schemeClr>
                </a:outerShdw>
              </a:effectLst>
            </a:endParaRPr>
          </a:p>
          <a:p>
            <a:pPr algn="ctr"/>
            <a:r>
              <a:rPr lang="en-US" sz="2400" b="1" dirty="0">
                <a:ln w="0">
                  <a:noFill/>
                </a:ln>
                <a:solidFill>
                  <a:srgbClr val="00B050"/>
                </a:solidFill>
                <a:effectLst>
                  <a:outerShdw blurRad="38100" dist="19050" dir="2700000" algn="tl" rotWithShape="0">
                    <a:schemeClr val="dk1">
                      <a:alpha val="40000"/>
                    </a:schemeClr>
                  </a:outerShdw>
                </a:effectLst>
              </a:rPr>
              <a:t>As you visit the different web sites – </a:t>
            </a:r>
          </a:p>
          <a:p>
            <a:pPr algn="ctr"/>
            <a:r>
              <a:rPr lang="en-US" sz="2400" b="1" dirty="0">
                <a:ln w="0">
                  <a:noFill/>
                </a:ln>
                <a:solidFill>
                  <a:srgbClr val="00B050"/>
                </a:solidFill>
                <a:effectLst>
                  <a:outerShdw blurRad="38100" dist="19050" dir="2700000" algn="tl" rotWithShape="0">
                    <a:schemeClr val="dk1">
                      <a:alpha val="40000"/>
                    </a:schemeClr>
                  </a:outerShdw>
                </a:effectLst>
              </a:rPr>
              <a:t>copy the website from the browser to a Word doc.</a:t>
            </a:r>
          </a:p>
          <a:p>
            <a:pPr algn="ctr"/>
            <a:r>
              <a:rPr lang="en-US" sz="2400" b="1" dirty="0">
                <a:ln w="0">
                  <a:noFill/>
                </a:ln>
                <a:solidFill>
                  <a:srgbClr val="00B050"/>
                </a:solidFill>
                <a:effectLst>
                  <a:outerShdw blurRad="38100" dist="19050" dir="2700000" algn="tl" rotWithShape="0">
                    <a:schemeClr val="dk1">
                      <a:alpha val="40000"/>
                    </a:schemeClr>
                  </a:outerShdw>
                </a:effectLst>
              </a:rPr>
              <a:t>or better yet, download and save the page / file to these folders.</a:t>
            </a:r>
          </a:p>
          <a:p>
            <a:pPr algn="ctr"/>
            <a:endParaRPr lang="en-US" sz="1000" b="1" dirty="0">
              <a:ln w="0">
                <a:noFill/>
              </a:ln>
              <a:solidFill>
                <a:srgbClr val="79D9FF"/>
              </a:solidFill>
              <a:effectLst>
                <a:outerShdw blurRad="38100" dist="19050" dir="2700000" algn="tl" rotWithShape="0">
                  <a:schemeClr val="dk1">
                    <a:alpha val="40000"/>
                  </a:schemeClr>
                </a:outerShdw>
              </a:effectLst>
            </a:endParaRPr>
          </a:p>
          <a:p>
            <a:pPr algn="ctr"/>
            <a:r>
              <a:rPr lang="en-US" sz="2400" b="1" dirty="0">
                <a:ln w="0">
                  <a:noFill/>
                </a:ln>
                <a:solidFill>
                  <a:srgbClr val="FF0000"/>
                </a:solidFill>
                <a:effectLst>
                  <a:outerShdw blurRad="38100" dist="19050" dir="2700000" algn="tl" rotWithShape="0">
                    <a:schemeClr val="dk1">
                      <a:alpha val="40000"/>
                    </a:schemeClr>
                  </a:outerShdw>
                </a:effectLst>
              </a:rPr>
              <a:t>You can waste hours </a:t>
            </a:r>
          </a:p>
          <a:p>
            <a:pPr algn="ctr"/>
            <a:r>
              <a:rPr lang="en-US" sz="2400" b="1" dirty="0">
                <a:ln w="0">
                  <a:noFill/>
                </a:ln>
                <a:solidFill>
                  <a:srgbClr val="FF0000"/>
                </a:solidFill>
                <a:effectLst>
                  <a:outerShdw blurRad="38100" dist="19050" dir="2700000" algn="tl" rotWithShape="0">
                    <a:schemeClr val="dk1">
                      <a:alpha val="40000"/>
                    </a:schemeClr>
                  </a:outerShdw>
                </a:effectLst>
              </a:rPr>
              <a:t>trying to go back to the one page on the internet that you need.</a:t>
            </a:r>
          </a:p>
          <a:p>
            <a:pPr algn="ctr"/>
            <a:endParaRPr lang="en-US" sz="1000" b="1" dirty="0">
              <a:ln w="0">
                <a:noFill/>
              </a:ln>
              <a:solidFill>
                <a:srgbClr val="79D9FF"/>
              </a:solidFill>
              <a:effectLst>
                <a:outerShdw blurRad="38100" dist="19050" dir="2700000" algn="tl" rotWithShape="0">
                  <a:schemeClr val="dk1">
                    <a:alpha val="40000"/>
                  </a:schemeClr>
                </a:outerShdw>
              </a:effectLst>
            </a:endParaRPr>
          </a:p>
          <a:p>
            <a:pPr algn="ctr"/>
            <a:r>
              <a:rPr lang="en-US" sz="2400" b="1" dirty="0">
                <a:ln w="0">
                  <a:noFill/>
                </a:ln>
                <a:solidFill>
                  <a:schemeClr val="accent2">
                    <a:lumMod val="60000"/>
                    <a:lumOff val="40000"/>
                  </a:schemeClr>
                </a:solidFill>
                <a:effectLst>
                  <a:outerShdw blurRad="38100" dist="19050" dir="2700000" algn="tl" rotWithShape="0">
                    <a:schemeClr val="dk1">
                      <a:alpha val="40000"/>
                    </a:schemeClr>
                  </a:outerShdw>
                </a:effectLst>
              </a:rPr>
              <a:t>When it’s saved to your computer, </a:t>
            </a:r>
          </a:p>
          <a:p>
            <a:pPr algn="ctr"/>
            <a:r>
              <a:rPr lang="en-US" sz="2400" b="1" dirty="0">
                <a:ln w="0">
                  <a:noFill/>
                </a:ln>
                <a:solidFill>
                  <a:schemeClr val="accent2">
                    <a:lumMod val="60000"/>
                    <a:lumOff val="40000"/>
                  </a:schemeClr>
                </a:solidFill>
                <a:effectLst>
                  <a:outerShdw blurRad="38100" dist="19050" dir="2700000" algn="tl" rotWithShape="0">
                    <a:schemeClr val="dk1">
                      <a:alpha val="40000"/>
                    </a:schemeClr>
                  </a:outerShdw>
                </a:effectLst>
              </a:rPr>
              <a:t>you can find what your looking for immediately!</a:t>
            </a:r>
          </a:p>
          <a:p>
            <a:pPr algn="ctr"/>
            <a:r>
              <a:rPr lang="en-US" sz="2400" b="1" dirty="0">
                <a:ln w="0">
                  <a:noFill/>
                </a:ln>
                <a:solidFill>
                  <a:schemeClr val="accent2">
                    <a:lumMod val="60000"/>
                    <a:lumOff val="40000"/>
                  </a:schemeClr>
                </a:solidFill>
                <a:effectLst>
                  <a:outerShdw blurRad="38100" dist="19050" dir="2700000" algn="tl" rotWithShape="0">
                    <a:schemeClr val="dk1">
                      <a:alpha val="40000"/>
                    </a:schemeClr>
                  </a:outerShdw>
                </a:effectLst>
              </a:rPr>
              <a:t>From there, you can easily print it and put it into your binder.</a:t>
            </a:r>
          </a:p>
          <a:p>
            <a:pPr algn="ctr"/>
            <a:endParaRPr lang="en-US" sz="2400" b="1" dirty="0">
              <a:ln w="0">
                <a:noFill/>
              </a:ln>
              <a:solidFill>
                <a:srgbClr val="79D9FF"/>
              </a:solidFill>
              <a:effectLst>
                <a:outerShdw blurRad="38100" dist="19050" dir="2700000" algn="tl" rotWithShape="0">
                  <a:schemeClr val="dk1">
                    <a:alpha val="40000"/>
                  </a:schemeClr>
                </a:outerShdw>
              </a:effectLst>
            </a:endParaRPr>
          </a:p>
          <a:p>
            <a:pPr algn="ctr"/>
            <a:r>
              <a:rPr lang="en-US" sz="2400" b="1" dirty="0">
                <a:ln w="0">
                  <a:noFill/>
                </a:ln>
                <a:solidFill>
                  <a:schemeClr val="bg1"/>
                </a:solidFill>
                <a:effectLst>
                  <a:outerShdw blurRad="38100" dist="19050" dir="2700000" algn="tl" rotWithShape="0">
                    <a:schemeClr val="dk1">
                      <a:alpha val="40000"/>
                    </a:schemeClr>
                  </a:outerShdw>
                </a:effectLst>
              </a:rPr>
              <a:t>If you have EDMODO, </a:t>
            </a:r>
          </a:p>
          <a:p>
            <a:pPr algn="ctr"/>
            <a:r>
              <a:rPr lang="en-US" sz="2400" b="1" dirty="0">
                <a:ln w="0">
                  <a:noFill/>
                </a:ln>
                <a:solidFill>
                  <a:schemeClr val="bg1"/>
                </a:solidFill>
                <a:effectLst>
                  <a:outerShdw blurRad="38100" dist="19050" dir="2700000" algn="tl" rotWithShape="0">
                    <a:schemeClr val="dk1">
                      <a:alpha val="40000"/>
                    </a:schemeClr>
                  </a:outerShdw>
                </a:effectLst>
              </a:rPr>
              <a:t>your students can work on this event from school and at home.</a:t>
            </a:r>
          </a:p>
        </p:txBody>
      </p:sp>
      <p:sp>
        <p:nvSpPr>
          <p:cNvPr id="3" name="Oval 2"/>
          <p:cNvSpPr/>
          <p:nvPr/>
        </p:nvSpPr>
        <p:spPr>
          <a:xfrm>
            <a:off x="76200" y="1143000"/>
            <a:ext cx="12039600" cy="8382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76626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31896"/>
            <a:ext cx="7162800" cy="6463308"/>
          </a:xfrm>
          <a:prstGeom prst="rect">
            <a:avLst/>
          </a:prstGeom>
        </p:spPr>
        <p:txBody>
          <a:bodyPr wrap="square">
            <a:spAutoFit/>
          </a:bodyPr>
          <a:lstStyle/>
          <a:p>
            <a:pPr algn="ctr">
              <a:tabLst>
                <a:tab pos="0" algn="l"/>
                <a:tab pos="3514090" algn="l"/>
              </a:tabLst>
            </a:pPr>
            <a:r>
              <a:rPr lang="en-US" sz="2000" b="1" dirty="0">
                <a:latin typeface="Times New Roman"/>
                <a:ea typeface="Calibri"/>
                <a:cs typeface="Times New Roman"/>
              </a:rPr>
              <a:t>General Resources for this event:</a:t>
            </a:r>
          </a:p>
          <a:p>
            <a:pPr algn="ctr"/>
            <a:r>
              <a:rPr lang="en-US" sz="1100" b="1" dirty="0"/>
              <a:t>Have your students review these sites. </a:t>
            </a:r>
            <a:endParaRPr lang="en-US" sz="1100" dirty="0"/>
          </a:p>
          <a:p>
            <a:pPr algn="ctr"/>
            <a:r>
              <a:rPr lang="en-US" sz="1100" b="1" dirty="0"/>
              <a:t>They contain information on all aspects of the competition.</a:t>
            </a:r>
            <a:endParaRPr lang="en-US" sz="1100" dirty="0"/>
          </a:p>
          <a:p>
            <a:pPr>
              <a:tabLst>
                <a:tab pos="0" algn="l"/>
                <a:tab pos="3514090" algn="l"/>
              </a:tabLst>
            </a:pPr>
            <a:r>
              <a:rPr lang="en-US" sz="800" dirty="0">
                <a:latin typeface="Times New Roman"/>
                <a:ea typeface="Calibri"/>
                <a:cs typeface="Times New Roman"/>
              </a:rPr>
              <a:t>  </a:t>
            </a:r>
            <a:endParaRPr lang="en-US" sz="800" dirty="0">
              <a:ea typeface="Calibri"/>
              <a:cs typeface="Times New Roman"/>
            </a:endParaRPr>
          </a:p>
          <a:p>
            <a:pPr>
              <a:tabLst>
                <a:tab pos="0" algn="l"/>
                <a:tab pos="3514090" algn="l"/>
              </a:tabLst>
            </a:pPr>
            <a:r>
              <a:rPr lang="en-US" u="sng" dirty="0">
                <a:solidFill>
                  <a:srgbClr val="0000FF"/>
                </a:solidFill>
                <a:latin typeface="Times New Roman"/>
                <a:ea typeface="Calibri"/>
                <a:cs typeface="Times New Roman"/>
                <a:hlinkClick r:id="rId2"/>
              </a:rPr>
              <a:t>http://soinc.org/</a:t>
            </a:r>
            <a:r>
              <a:rPr lang="en-US" u="sng" dirty="0">
                <a:latin typeface="Times New Roman"/>
                <a:ea typeface="Calibri"/>
                <a:cs typeface="Times New Roman"/>
                <a:hlinkClick r:id="rId2"/>
              </a:rPr>
              <a:t>   </a:t>
            </a:r>
            <a:endParaRPr lang="en-US" dirty="0">
              <a:latin typeface="Times New Roman"/>
              <a:ea typeface="Calibri"/>
              <a:cs typeface="Times New Roman"/>
            </a:endParaRPr>
          </a:p>
          <a:p>
            <a:pPr>
              <a:tabLst>
                <a:tab pos="0" algn="l"/>
                <a:tab pos="3514090" algn="l"/>
              </a:tabLst>
            </a:pPr>
            <a:r>
              <a:rPr lang="en-US" dirty="0">
                <a:latin typeface="Times New Roman"/>
                <a:ea typeface="Calibri"/>
                <a:cs typeface="Times New Roman"/>
              </a:rPr>
              <a:t>The home page for the Science Olympiad</a:t>
            </a:r>
            <a:endParaRPr lang="en-US" sz="1100" dirty="0">
              <a:ea typeface="Calibri"/>
              <a:cs typeface="Times New Roman"/>
            </a:endParaRPr>
          </a:p>
          <a:p>
            <a:pPr>
              <a:tabLst>
                <a:tab pos="0" algn="l"/>
                <a:tab pos="3514090" algn="l"/>
              </a:tabLst>
            </a:pPr>
            <a:r>
              <a:rPr lang="en-US" dirty="0">
                <a:latin typeface="Times New Roman"/>
                <a:ea typeface="Calibri"/>
                <a:cs typeface="Times New Roman"/>
              </a:rPr>
              <a:t>You can find information on all events, not just Rocks and Minerals.</a:t>
            </a:r>
          </a:p>
          <a:p>
            <a:pPr>
              <a:tabLst>
                <a:tab pos="0" algn="l"/>
                <a:tab pos="3514090" algn="l"/>
              </a:tabLst>
            </a:pPr>
            <a:endParaRPr lang="en-US" sz="1600" dirty="0">
              <a:ea typeface="Calibri"/>
              <a:cs typeface="Times New Roman"/>
            </a:endParaRPr>
          </a:p>
          <a:p>
            <a:pPr>
              <a:tabLst>
                <a:tab pos="0" algn="l"/>
                <a:tab pos="3514090" algn="l"/>
              </a:tabLst>
            </a:pPr>
            <a:r>
              <a:rPr lang="en-US" sz="1400" dirty="0">
                <a:latin typeface="Times New Roman"/>
                <a:ea typeface="Calibri"/>
                <a:cs typeface="Times New Roman"/>
              </a:rPr>
              <a:t> </a:t>
            </a:r>
            <a:r>
              <a:rPr lang="en-US" sz="1400" dirty="0">
                <a:latin typeface="Times New Roman"/>
                <a:ea typeface="Calibri"/>
                <a:cs typeface="Times New Roman"/>
                <a:hlinkClick r:id="rId3" action="ppaction://hlinkpres?slideindex=1&amp;slidetitle="/>
              </a:rPr>
              <a:t> </a:t>
            </a:r>
            <a:r>
              <a:rPr lang="en-US" u="sng" dirty="0">
                <a:solidFill>
                  <a:srgbClr val="0000FF"/>
                </a:solidFill>
                <a:latin typeface="Times New Roman"/>
                <a:ea typeface="Calibri"/>
                <a:cs typeface="Times New Roman"/>
                <a:hlinkClick r:id="rId3" action="ppaction://hlinkpres?slideindex=1&amp;slidetitle="/>
              </a:rPr>
              <a:t>https://www.soinc.org/rocks_minerals_b </a:t>
            </a:r>
            <a:r>
              <a:rPr lang="en-US" dirty="0">
                <a:latin typeface="Times New Roman"/>
                <a:ea typeface="Calibri"/>
                <a:cs typeface="Times New Roman"/>
              </a:rPr>
              <a:t> for both B or C </a:t>
            </a:r>
            <a:endParaRPr lang="en-US" sz="1100" dirty="0">
              <a:ea typeface="Calibri"/>
              <a:cs typeface="Times New Roman"/>
            </a:endParaRPr>
          </a:p>
          <a:p>
            <a:pPr>
              <a:tabLst>
                <a:tab pos="0" algn="l"/>
                <a:tab pos="3514090" algn="l"/>
              </a:tabLst>
            </a:pPr>
            <a:r>
              <a:rPr lang="en-US" dirty="0">
                <a:latin typeface="Times New Roman"/>
                <a:ea typeface="Calibri"/>
                <a:cs typeface="Times New Roman"/>
              </a:rPr>
              <a:t>Here you will find the 2017 Rocks and Minerals list, </a:t>
            </a:r>
          </a:p>
          <a:p>
            <a:pPr>
              <a:tabLst>
                <a:tab pos="0" algn="l"/>
                <a:tab pos="3514090" algn="l"/>
              </a:tabLst>
            </a:pPr>
            <a:r>
              <a:rPr lang="en-US" dirty="0">
                <a:latin typeface="Times New Roman" panose="02020603050405020304" pitchFamily="18" charset="0"/>
                <a:ea typeface="Calibri"/>
                <a:cs typeface="Times New Roman" panose="02020603050405020304" pitchFamily="18" charset="0"/>
              </a:rPr>
              <a:t>all the useful resources and links</a:t>
            </a:r>
          </a:p>
          <a:p>
            <a:pPr>
              <a:tabLst>
                <a:tab pos="0" algn="l"/>
                <a:tab pos="3514090" algn="l"/>
              </a:tabLst>
            </a:pPr>
            <a:r>
              <a:rPr lang="en-US" sz="1200" dirty="0">
                <a:latin typeface="Times New Roman"/>
                <a:ea typeface="Calibri"/>
                <a:cs typeface="Times New Roman"/>
              </a:rPr>
              <a:t>and a link to Ward’s Science to purchase Rocks and Minerals kits</a:t>
            </a:r>
            <a:endParaRPr lang="en-US" sz="1200" dirty="0">
              <a:ea typeface="Calibri"/>
              <a:cs typeface="Times New Roman"/>
            </a:endParaRPr>
          </a:p>
          <a:p>
            <a:pPr>
              <a:tabLst>
                <a:tab pos="0" algn="l"/>
                <a:tab pos="3514090" algn="l"/>
              </a:tabLst>
            </a:pPr>
            <a:endParaRPr lang="en-US" sz="1600" u="sng" dirty="0">
              <a:solidFill>
                <a:srgbClr val="0000FF"/>
              </a:solidFill>
              <a:latin typeface="Times New Roman"/>
              <a:ea typeface="Calibri"/>
              <a:cs typeface="Times New Roman"/>
              <a:hlinkClick r:id="rId4"/>
            </a:endParaRPr>
          </a:p>
          <a:p>
            <a:pPr>
              <a:tabLst>
                <a:tab pos="0" algn="l"/>
                <a:tab pos="3514090" algn="l"/>
              </a:tabLst>
            </a:pPr>
            <a:r>
              <a:rPr lang="en-US" u="sng" dirty="0">
                <a:solidFill>
                  <a:srgbClr val="0000FF"/>
                </a:solidFill>
                <a:latin typeface="Times New Roman"/>
                <a:ea typeface="Calibri"/>
                <a:cs typeface="Times New Roman"/>
                <a:hlinkClick r:id="rId4"/>
              </a:rPr>
              <a:t>http://scioly.org/wiki/index.php/Main_Page</a:t>
            </a:r>
            <a:r>
              <a:rPr lang="en-US" dirty="0">
                <a:latin typeface="Times New Roman"/>
                <a:ea typeface="Calibri"/>
                <a:cs typeface="Times New Roman"/>
              </a:rPr>
              <a:t>  </a:t>
            </a:r>
            <a:endParaRPr lang="en-US" sz="1100" dirty="0">
              <a:ea typeface="Calibri"/>
              <a:cs typeface="Times New Roman"/>
            </a:endParaRPr>
          </a:p>
          <a:p>
            <a:pPr>
              <a:tabLst>
                <a:tab pos="0" algn="l"/>
                <a:tab pos="3514090" algn="l"/>
              </a:tabLst>
            </a:pPr>
            <a:r>
              <a:rPr lang="en-US" dirty="0">
                <a:latin typeface="Times New Roman"/>
                <a:ea typeface="Calibri"/>
                <a:cs typeface="Times New Roman"/>
              </a:rPr>
              <a:t>The best place for information on all B &amp; C events.</a:t>
            </a:r>
            <a:endParaRPr lang="en-US" sz="1100" dirty="0">
              <a:ea typeface="Calibri"/>
              <a:cs typeface="Times New Roman"/>
            </a:endParaRPr>
          </a:p>
          <a:p>
            <a:pPr>
              <a:tabLst>
                <a:tab pos="0" algn="l"/>
                <a:tab pos="3514090" algn="l"/>
              </a:tabLst>
            </a:pPr>
            <a:r>
              <a:rPr lang="en-US" sz="800" dirty="0">
                <a:latin typeface="Times New Roman"/>
                <a:ea typeface="Calibri"/>
                <a:cs typeface="Times New Roman"/>
              </a:rPr>
              <a:t> </a:t>
            </a:r>
            <a:endParaRPr lang="en-US" sz="800" dirty="0">
              <a:ea typeface="Calibri"/>
              <a:cs typeface="Times New Roman"/>
            </a:endParaRPr>
          </a:p>
          <a:p>
            <a:pPr>
              <a:tabLst>
                <a:tab pos="0" algn="l"/>
                <a:tab pos="3514090" algn="l"/>
              </a:tabLst>
            </a:pPr>
            <a:r>
              <a:rPr lang="en-US" sz="1200" dirty="0">
                <a:latin typeface="Times New Roman"/>
                <a:ea typeface="Calibri"/>
                <a:cs typeface="Times New Roman"/>
              </a:rPr>
              <a:t>For Rocks and Minerals, scroll down and click on the Rocks and Minerals link </a:t>
            </a:r>
            <a:endParaRPr lang="en-US" sz="1200" dirty="0">
              <a:ea typeface="Calibri"/>
              <a:cs typeface="Times New Roman"/>
            </a:endParaRPr>
          </a:p>
          <a:p>
            <a:pPr>
              <a:tabLst>
                <a:tab pos="0" algn="l"/>
                <a:tab pos="3514090" algn="l"/>
              </a:tabLst>
            </a:pPr>
            <a:r>
              <a:rPr lang="en-US" sz="1200" dirty="0">
                <a:latin typeface="Times New Roman"/>
                <a:ea typeface="Calibri"/>
                <a:cs typeface="Times New Roman"/>
              </a:rPr>
              <a:t>in either the B or C column.</a:t>
            </a:r>
            <a:endParaRPr lang="en-US" sz="1200" dirty="0">
              <a:ea typeface="Calibri"/>
              <a:cs typeface="Times New Roman"/>
            </a:endParaRPr>
          </a:p>
          <a:p>
            <a:pPr>
              <a:tabLst>
                <a:tab pos="0" algn="l"/>
                <a:tab pos="3514090" algn="l"/>
              </a:tabLst>
            </a:pPr>
            <a:r>
              <a:rPr lang="en-US" sz="1200" dirty="0">
                <a:latin typeface="Times New Roman"/>
                <a:ea typeface="Calibri"/>
                <a:cs typeface="Times New Roman"/>
              </a:rPr>
              <a:t>This is a good outline to begin gathering information on the Rocks and Minerals event.</a:t>
            </a:r>
            <a:endParaRPr lang="en-US" sz="1200" dirty="0">
              <a:ea typeface="Calibri"/>
              <a:cs typeface="Times New Roman"/>
            </a:endParaRPr>
          </a:p>
          <a:p>
            <a:pPr>
              <a:tabLst>
                <a:tab pos="0" algn="l"/>
                <a:tab pos="3514090" algn="l"/>
              </a:tabLst>
            </a:pPr>
            <a:r>
              <a:rPr lang="en-US" sz="1600" dirty="0">
                <a:latin typeface="Times New Roman"/>
                <a:ea typeface="Calibri"/>
                <a:cs typeface="Times New Roman"/>
              </a:rPr>
              <a:t>   </a:t>
            </a:r>
            <a:endParaRPr lang="en-US" sz="1600" dirty="0">
              <a:ea typeface="Calibri"/>
              <a:cs typeface="Times New Roman"/>
            </a:endParaRPr>
          </a:p>
          <a:p>
            <a:pPr>
              <a:tabLst>
                <a:tab pos="0" algn="l"/>
                <a:tab pos="3514090" algn="l"/>
              </a:tabLst>
            </a:pPr>
            <a:r>
              <a:rPr lang="en-US" u="sng" dirty="0">
                <a:solidFill>
                  <a:srgbClr val="0000FF"/>
                </a:solidFill>
                <a:latin typeface="Times New Roman"/>
                <a:ea typeface="Calibri"/>
                <a:cs typeface="Times New Roman"/>
                <a:hlinkClick r:id="rId3" action="ppaction://hlinkpres?slideindex=1&amp;slidetitle="/>
              </a:rPr>
              <a:t>http://scioly.org/wiki/index.php/2017_Test_Exchange#Rocks_and_Minerals</a:t>
            </a:r>
            <a:endParaRPr lang="en-US" sz="1100" dirty="0">
              <a:ea typeface="Calibri"/>
              <a:cs typeface="Times New Roman"/>
            </a:endParaRPr>
          </a:p>
          <a:p>
            <a:pPr>
              <a:tabLst>
                <a:tab pos="0" algn="l"/>
                <a:tab pos="3514090" algn="l"/>
              </a:tabLst>
            </a:pPr>
            <a:r>
              <a:rPr lang="en-US" sz="1400" dirty="0">
                <a:latin typeface="Times New Roman"/>
                <a:ea typeface="Calibri"/>
                <a:cs typeface="Times New Roman"/>
              </a:rPr>
              <a:t>sample tests</a:t>
            </a:r>
            <a:endParaRPr lang="en-US" sz="1400" dirty="0">
              <a:ea typeface="Calibri"/>
              <a:cs typeface="Times New Roman"/>
            </a:endParaRPr>
          </a:p>
          <a:p>
            <a:pPr>
              <a:tabLst>
                <a:tab pos="0" algn="l"/>
                <a:tab pos="3514090" algn="l"/>
              </a:tabLst>
            </a:pPr>
            <a:r>
              <a:rPr lang="en-US" sz="1600" dirty="0">
                <a:latin typeface="Times New Roman"/>
                <a:ea typeface="Calibri"/>
                <a:cs typeface="Times New Roman"/>
              </a:rPr>
              <a:t>   </a:t>
            </a:r>
            <a:endParaRPr lang="en-US" sz="1600" dirty="0">
              <a:ea typeface="Calibri"/>
              <a:cs typeface="Times New Roman"/>
            </a:endParaRPr>
          </a:p>
          <a:p>
            <a:pPr>
              <a:tabLst>
                <a:tab pos="0" algn="l"/>
                <a:tab pos="3514090" algn="l"/>
              </a:tabLst>
            </a:pPr>
            <a:r>
              <a:rPr lang="en-US" u="sng" dirty="0">
                <a:solidFill>
                  <a:srgbClr val="0000FF"/>
                </a:solidFill>
                <a:latin typeface="Times New Roman"/>
                <a:ea typeface="Calibri"/>
                <a:cs typeface="Times New Roman"/>
                <a:hlinkClick r:id="rId3" action="ppaction://hlinkpres?slideindex=1&amp;slidetitle="/>
              </a:rPr>
              <a:t>http://scioly.org/users/balsa/public/ScienceOlympiadTester/index.html</a:t>
            </a:r>
            <a:endParaRPr lang="en-US" u="sng" dirty="0">
              <a:solidFill>
                <a:srgbClr val="0000FF"/>
              </a:solidFill>
              <a:latin typeface="Times New Roman"/>
              <a:ea typeface="Calibri"/>
              <a:cs typeface="Times New Roman"/>
            </a:endParaRPr>
          </a:p>
          <a:p>
            <a:pPr>
              <a:tabLst>
                <a:tab pos="0" algn="l"/>
                <a:tab pos="3514090" algn="l"/>
              </a:tabLst>
            </a:pPr>
            <a:r>
              <a:rPr lang="en-US" dirty="0">
                <a:hlinkClick r:id="rId3" action="ppaction://hlinkpres?slideindex=1&amp;slidetitle="/>
              </a:rPr>
              <a:t>https://www.learner.org/interactives/rockcycle/types3.html</a:t>
            </a:r>
            <a:endParaRPr lang="en-US" dirty="0"/>
          </a:p>
          <a:p>
            <a:pPr>
              <a:tabLst>
                <a:tab pos="0" algn="l"/>
                <a:tab pos="3514090" algn="l"/>
              </a:tabLst>
            </a:pPr>
            <a:r>
              <a:rPr lang="en-US" sz="1400" dirty="0">
                <a:latin typeface="Times New Roman"/>
                <a:ea typeface="Calibri"/>
                <a:cs typeface="Times New Roman"/>
              </a:rPr>
              <a:t>Will give practice tests on Rocks and Minerals ( uncheck entomology )</a:t>
            </a:r>
          </a:p>
          <a:p>
            <a:pPr>
              <a:tabLst>
                <a:tab pos="0" algn="l"/>
                <a:tab pos="3514090" algn="l"/>
              </a:tabLst>
            </a:pPr>
            <a:endParaRPr lang="en-US" sz="800" dirty="0">
              <a:latin typeface="Times New Roman"/>
              <a:ea typeface="Calibri"/>
              <a:cs typeface="Times New Roman"/>
            </a:endParaRPr>
          </a:p>
          <a:p>
            <a:pPr algn="ctr">
              <a:tabLst>
                <a:tab pos="0" algn="l"/>
                <a:tab pos="3514090" algn="l"/>
              </a:tabLst>
            </a:pPr>
            <a:r>
              <a:rPr lang="en-US" sz="1000" b="1" dirty="0">
                <a:solidFill>
                  <a:srgbClr val="00863D"/>
                </a:solidFill>
                <a:latin typeface="Times New Roman"/>
                <a:ea typeface="Calibri"/>
                <a:cs typeface="Times New Roman"/>
              </a:rPr>
              <a:t>If the links don’t work, copy &amp; paste them into your browser</a:t>
            </a:r>
            <a:endParaRPr lang="en-US" sz="1000" b="1" dirty="0">
              <a:solidFill>
                <a:srgbClr val="00863D"/>
              </a:solidFill>
              <a:ea typeface="Calibri"/>
              <a:cs typeface="Times New Roman"/>
            </a:endParaRPr>
          </a:p>
        </p:txBody>
      </p:sp>
    </p:spTree>
    <p:extLst>
      <p:ext uri="{BB962C8B-B14F-4D97-AF65-F5344CB8AC3E}">
        <p14:creationId xmlns:p14="http://schemas.microsoft.com/office/powerpoint/2010/main" val="137410262"/>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5721" y="190690"/>
            <a:ext cx="4442756" cy="461665"/>
          </a:xfrm>
          <a:prstGeom prst="rect">
            <a:avLst/>
          </a:prstGeom>
        </p:spPr>
        <p:txBody>
          <a:bodyPr wrap="none">
            <a:spAutoFit/>
          </a:bodyPr>
          <a:lstStyle/>
          <a:p>
            <a:pPr algn="ctr"/>
            <a:r>
              <a:rPr lang="en-US" sz="2400" b="1" dirty="0">
                <a:solidFill>
                  <a:srgbClr val="7030A0"/>
                </a:solidFill>
              </a:rPr>
              <a:t>5. specimen identification - Rocks</a:t>
            </a:r>
          </a:p>
        </p:txBody>
      </p:sp>
      <p:grpSp>
        <p:nvGrpSpPr>
          <p:cNvPr id="3" name="Group 2"/>
          <p:cNvGrpSpPr/>
          <p:nvPr/>
        </p:nvGrpSpPr>
        <p:grpSpPr>
          <a:xfrm>
            <a:off x="762000" y="762000"/>
            <a:ext cx="10668000" cy="5638800"/>
            <a:chOff x="381000" y="2787554"/>
            <a:chExt cx="8334699" cy="3625592"/>
          </a:xfrm>
        </p:grpSpPr>
        <p:pic>
          <p:nvPicPr>
            <p:cNvPr id="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478" y="2819400"/>
              <a:ext cx="1909571"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356" y="2819400"/>
              <a:ext cx="1954043" cy="166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6455" y="2790698"/>
              <a:ext cx="2127318" cy="165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5" t="12431" r="15759" b="11511"/>
            <a:stretch/>
          </p:blipFill>
          <p:spPr bwMode="auto">
            <a:xfrm>
              <a:off x="6892548" y="2787554"/>
              <a:ext cx="1823151" cy="16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724400"/>
              <a:ext cx="2151322" cy="167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6004" y="4724400"/>
              <a:ext cx="1982395" cy="168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0244" y="4693912"/>
              <a:ext cx="2272304" cy="170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0772" y="4693912"/>
              <a:ext cx="1774927" cy="170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9415392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7502" y="837628"/>
            <a:ext cx="8839200" cy="5601533"/>
          </a:xfrm>
          <a:prstGeom prst="rect">
            <a:avLst/>
          </a:prstGeom>
        </p:spPr>
        <p:txBody>
          <a:bodyPr wrap="square">
            <a:spAutoFit/>
          </a:bodyPr>
          <a:lstStyle/>
          <a:p>
            <a:pPr algn="ct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Proper identification has been the issue... that the students have had the most difficulty with.</a:t>
            </a:r>
          </a:p>
          <a:p>
            <a:pPr lvl="0" algn="ct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prstClr val="black"/>
                </a:solidFill>
              </a:rPr>
              <a:t>If the specimen is not properly identified, all of the answers are incorrect.</a:t>
            </a:r>
          </a:p>
          <a:p>
            <a:pPr lvl="0" algn="ctr"/>
            <a:endParaRPr lang="en-US" sz="1400" b="1" dirty="0">
              <a:solidFill>
                <a:prstClr val="black"/>
              </a:solidFill>
            </a:endParaRPr>
          </a:p>
          <a:p>
            <a:pPr lvl="0" algn="ctr"/>
            <a:endParaRPr lang="en-US" sz="1400" b="1" dirty="0">
              <a:solidFill>
                <a:prstClr val="black"/>
              </a:solidFill>
            </a:endParaRPr>
          </a:p>
          <a:p>
            <a:pPr lvl="0" algn="ctr"/>
            <a:endParaRPr lang="en-US" sz="1400" b="1" dirty="0">
              <a:solidFill>
                <a:prstClr val="black"/>
              </a:solidFill>
            </a:endParaRPr>
          </a:p>
          <a:p>
            <a:pPr lvl="0" algn="ctr"/>
            <a:endParaRPr lang="en-US" sz="1400" b="1" dirty="0">
              <a:solidFill>
                <a:prstClr val="black"/>
              </a:solidFill>
            </a:endParaRPr>
          </a:p>
          <a:p>
            <a:pPr lvl="0" algn="ctr"/>
            <a:endParaRPr lang="en-US" sz="1400" b="1" dirty="0">
              <a:solidFill>
                <a:prstClr val="black"/>
              </a:solidFill>
            </a:endParaRPr>
          </a:p>
          <a:p>
            <a:pPr lvl="0" algn="ctr"/>
            <a:r>
              <a:rPr lang="en-US" sz="1400" b="1" dirty="0">
                <a:solidFill>
                  <a:prstClr val="black"/>
                </a:solidFill>
                <a:hlinkClick r:id="rId2"/>
              </a:rPr>
              <a:t>http://scioly.org/wiki/index.php/Rocks_and_Minerals</a:t>
            </a:r>
            <a:endParaRPr lang="en-US" sz="1400" b="1" dirty="0">
              <a:solidFill>
                <a:prstClr val="black"/>
              </a:solidFill>
            </a:endParaRPr>
          </a:p>
          <a:p>
            <a:pPr lvl="0" algn="ctr"/>
            <a:r>
              <a:rPr lang="en-US" sz="1400" dirty="0">
                <a:solidFill>
                  <a:prstClr val="black"/>
                </a:solidFill>
              </a:rPr>
              <a:t>A general description of the 3 classes of rocks.</a:t>
            </a:r>
          </a:p>
          <a:p>
            <a:pPr lvl="0" algn="ctr"/>
            <a:endParaRPr lang="en-US" sz="800" b="1" dirty="0">
              <a:solidFill>
                <a:prstClr val="black"/>
              </a:solidFill>
            </a:endParaRPr>
          </a:p>
          <a:p>
            <a:pPr lvl="0" algn="ctr"/>
            <a:endParaRPr lang="en-US" sz="800" b="1" dirty="0">
              <a:solidFill>
                <a:prstClr val="black"/>
              </a:solidFill>
            </a:endParaRPr>
          </a:p>
          <a:p>
            <a:pPr lvl="0" algn="ctr"/>
            <a:endParaRPr lang="en-US" sz="800" b="1" dirty="0">
              <a:solidFill>
                <a:prstClr val="black"/>
              </a:solidFill>
            </a:endParaRPr>
          </a:p>
          <a:p>
            <a:pPr lvl="0" algn="ctr"/>
            <a:endParaRPr lang="en-US" sz="800" b="1" dirty="0">
              <a:solidFill>
                <a:prstClr val="black"/>
              </a:solidFill>
            </a:endParaRPr>
          </a:p>
          <a:p>
            <a:pPr lvl="0" algn="ctr"/>
            <a:endParaRPr lang="en-US" sz="800" b="1" dirty="0">
              <a:solidFill>
                <a:prstClr val="black"/>
              </a:solidFill>
            </a:endParaRPr>
          </a:p>
          <a:p>
            <a:pPr lvl="0" algn="ctr"/>
            <a:endParaRPr lang="en-US" sz="800" b="1" dirty="0">
              <a:solidFill>
                <a:prstClr val="black"/>
              </a:solidFill>
            </a:endParaRPr>
          </a:p>
          <a:p>
            <a:pPr lvl="0" algn="ctr"/>
            <a:endParaRPr lang="en-US" sz="800" b="1" dirty="0">
              <a:solidFill>
                <a:prstClr val="black"/>
              </a:solidFill>
            </a:endParaRPr>
          </a:p>
          <a:p>
            <a:pPr lvl="0" algn="ctr"/>
            <a:endParaRPr lang="en-US" sz="800" b="1" dirty="0">
              <a:solidFill>
                <a:prstClr val="black"/>
              </a:solidFill>
            </a:endParaRPr>
          </a:p>
          <a:p>
            <a:pPr lvl="0" algn="ctr"/>
            <a:r>
              <a:rPr lang="en-US" sz="1400" b="1" dirty="0">
                <a:solidFill>
                  <a:srgbClr val="CC3300"/>
                </a:solidFill>
              </a:rPr>
              <a:t>here is a good site to help you quickly identify rocks</a:t>
            </a:r>
          </a:p>
          <a:p>
            <a:pPr lvl="0" algn="ctr"/>
            <a:endParaRPr lang="en-US" sz="800" b="1" dirty="0">
              <a:solidFill>
                <a:prstClr val="black"/>
              </a:solidFill>
            </a:endParaRPr>
          </a:p>
          <a:p>
            <a:pPr lvl="0" algn="ct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www.google.com/url?sa=t&amp;rct=j&amp;q=&amp;esrc=s&amp;source=web&amp;cd=1&amp;ved=0ahUKEwjH_puXkYvPAhXDGh4KHUmoCvYQFggeMAA&amp;url=http%3A%2F%2Fwww.iroquoiscsd.org%2Fcms%2Flib%2FNY19000365%2FCentricity%2FDomain%2F76%2FLab%2520Practical%2520-%2520Rock%2520ID%2520Review.ppt&amp;usg=AFQjCNGlVGoRk6tHlAPdW3Od-myliFciQg</a:t>
            </a: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0" algn="ctr"/>
            <a:endParaRPr lang="en-US" sz="800" b="1" u="sng" dirty="0">
              <a:solidFill>
                <a:srgbClr val="0563C1"/>
              </a:solidFill>
              <a:latin typeface="Calibri" panose="020F0502020204030204" pitchFamily="34" charset="0"/>
              <a:cs typeface="Times New Roman" panose="02020603050405020304" pitchFamily="18" charset="0"/>
            </a:endParaRPr>
          </a:p>
          <a:p>
            <a:pPr lvl="0" algn="ctr"/>
            <a:r>
              <a:rPr lang="en-US" sz="1400" b="1" dirty="0">
                <a:solidFill>
                  <a:srgbClr val="CC3300"/>
                </a:solidFill>
                <a:latin typeface="Calibri" panose="020F0502020204030204" pitchFamily="34" charset="0"/>
                <a:cs typeface="Times New Roman" panose="02020603050405020304" pitchFamily="18" charset="0"/>
              </a:rPr>
              <a:t>click “save” to one of the folders you have created on you hard drive.</a:t>
            </a:r>
          </a:p>
          <a:p>
            <a:pPr lvl="0" algn="ctr"/>
            <a:endParaRPr lang="en-US" sz="1400" b="1" dirty="0">
              <a:solidFill>
                <a:srgbClr val="CC3300"/>
              </a:solidFill>
              <a:latin typeface="Calibri" panose="020F0502020204030204" pitchFamily="34" charset="0"/>
              <a:cs typeface="Times New Roman" panose="02020603050405020304" pitchFamily="18" charset="0"/>
            </a:endParaRPr>
          </a:p>
          <a:p>
            <a:pPr lvl="0" algn="ctr"/>
            <a:endParaRPr lang="en-US" sz="1400" b="1" dirty="0">
              <a:solidFill>
                <a:srgbClr val="CC3300"/>
              </a:solidFill>
              <a:latin typeface="Calibri" panose="020F0502020204030204" pitchFamily="34" charset="0"/>
              <a:cs typeface="Times New Roman" panose="02020603050405020304" pitchFamily="18" charset="0"/>
            </a:endParaRPr>
          </a:p>
          <a:p>
            <a:pPr lvl="0"/>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Here is another good site for looking at pictures of rocks and get additional information.</a:t>
            </a:r>
          </a:p>
          <a:p>
            <a:pPr lvl="0"/>
            <a:endParaRPr lang="en-US" sz="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r>
              <a:rPr lang="en-US"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http://csmres.jmu.edu/geollab/fichter/MetaRx/index.html</a:t>
            </a:r>
            <a:endPar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endParaRPr lang="en-US" sz="1400" b="1" dirty="0">
              <a:solidFill>
                <a:srgbClr val="CC3300"/>
              </a:solidFill>
              <a:latin typeface="Calibri" panose="020F0502020204030204" pitchFamily="34" charset="0"/>
              <a:cs typeface="Times New Roman" panose="02020603050405020304" pitchFamily="18" charset="0"/>
            </a:endParaRPr>
          </a:p>
        </p:txBody>
      </p:sp>
      <p:sp>
        <p:nvSpPr>
          <p:cNvPr id="3" name="Rectangle 2"/>
          <p:cNvSpPr/>
          <p:nvPr/>
        </p:nvSpPr>
        <p:spPr>
          <a:xfrm>
            <a:off x="3885724" y="190690"/>
            <a:ext cx="4442756" cy="461665"/>
          </a:xfrm>
          <a:prstGeom prst="rect">
            <a:avLst/>
          </a:prstGeom>
        </p:spPr>
        <p:txBody>
          <a:bodyPr wrap="none">
            <a:spAutoFit/>
          </a:bodyPr>
          <a:lstStyle/>
          <a:p>
            <a:pPr algn="ctr"/>
            <a:r>
              <a:rPr lang="en-US" sz="2400" b="1" dirty="0">
                <a:solidFill>
                  <a:srgbClr val="7030A0"/>
                </a:solidFill>
              </a:rPr>
              <a:t>5. specimen identification - Rocks</a:t>
            </a:r>
          </a:p>
        </p:txBody>
      </p:sp>
    </p:spTree>
    <p:extLst>
      <p:ext uri="{BB962C8B-B14F-4D97-AF65-F5344CB8AC3E}">
        <p14:creationId xmlns:p14="http://schemas.microsoft.com/office/powerpoint/2010/main" val="233497192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533401"/>
            <a:ext cx="7010400" cy="4555093"/>
          </a:xfrm>
          <a:prstGeom prst="rect">
            <a:avLst/>
          </a:prstGeom>
        </p:spPr>
        <p:txBody>
          <a:bodyPr wrap="square">
            <a:spAutoFit/>
          </a:bodyPr>
          <a:lstStyle/>
          <a:p>
            <a:pPr algn="ctr"/>
            <a:r>
              <a:rPr lang="en-US" sz="24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5. specimen identification - </a:t>
            </a:r>
            <a:r>
              <a:rPr lang="en-US" sz="2400" b="1"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Rocks</a:t>
            </a:r>
          </a:p>
          <a:p>
            <a:pPr algn="ctr"/>
            <a:endParaRPr lang="en-US" sz="14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a:p>
          <a:p>
            <a:r>
              <a:rPr lang="en-US" sz="1400" dirty="0">
                <a:latin typeface="Calibri" panose="020F0502020204030204" pitchFamily="34" charset="0"/>
                <a:ea typeface="Calibri" panose="020F0502020204030204" pitchFamily="34" charset="0"/>
                <a:cs typeface="Times New Roman" panose="02020603050405020304" pitchFamily="18" charset="0"/>
              </a:rPr>
              <a:t> </a:t>
            </a:r>
          </a:p>
          <a:p>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rgbClr val="993300"/>
                </a:solidFill>
                <a:latin typeface="Calibri" panose="020F0502020204030204" pitchFamily="34" charset="0"/>
                <a:ea typeface="Calibri" panose="020F0502020204030204" pitchFamily="34" charset="0"/>
                <a:cs typeface="Times New Roman" panose="02020603050405020304" pitchFamily="18" charset="0"/>
              </a:rPr>
              <a:t>Sillimanite </a:t>
            </a:r>
            <a:r>
              <a:rPr lang="en-US" sz="1400" b="1" dirty="0">
                <a:latin typeface="Calibri" panose="020F0502020204030204" pitchFamily="34" charset="0"/>
                <a:ea typeface="Calibri" panose="020F0502020204030204" pitchFamily="34" charset="0"/>
                <a:cs typeface="Times New Roman" panose="02020603050405020304" pitchFamily="18" charset="0"/>
              </a:rPr>
              <a:t>( the Delaware State mineral )</a:t>
            </a:r>
          </a:p>
          <a:p>
            <a:endParaRPr lang="en-US" sz="2400" b="1" dirty="0">
              <a:solidFill>
                <a:srgbClr val="336600"/>
              </a:solidFill>
              <a:latin typeface="Calibri" panose="020F0502020204030204" pitchFamily="34" charset="0"/>
              <a:ea typeface="Calibri" panose="020F0502020204030204" pitchFamily="34" charset="0"/>
              <a:cs typeface="Times New Roman" panose="02020603050405020304" pitchFamily="18" charset="0"/>
            </a:endParaRPr>
          </a:p>
          <a:p>
            <a:r>
              <a:rPr lang="en-US"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and Brandywine Blue Rock  </a:t>
            </a:r>
          </a:p>
          <a:p>
            <a:endParaRPr lang="en-US" sz="2400" b="1" i="1" dirty="0">
              <a:solidFill>
                <a:srgbClr val="B025DB"/>
              </a:solidFill>
              <a:latin typeface="Calibri" panose="020F0502020204030204" pitchFamily="34" charset="0"/>
              <a:ea typeface="Calibri" panose="020F0502020204030204" pitchFamily="34" charset="0"/>
              <a:cs typeface="Times New Roman" panose="02020603050405020304" pitchFamily="18" charset="0"/>
            </a:endParaRPr>
          </a:p>
          <a:p>
            <a:r>
              <a:rPr lang="en-US" sz="1400" b="1" i="1" dirty="0">
                <a:latin typeface="Calibri" panose="020F0502020204030204" pitchFamily="34" charset="0"/>
                <a:ea typeface="Calibri" panose="020F0502020204030204" pitchFamily="34" charset="0"/>
                <a:cs typeface="Times New Roman" panose="02020603050405020304" pitchFamily="18" charset="0"/>
              </a:rPr>
              <a:t>Both will be in this years competition.</a:t>
            </a:r>
          </a:p>
          <a:p>
            <a:endParaRPr lang="en-US" sz="1400" i="1" dirty="0">
              <a:latin typeface="Calibri" panose="020F0502020204030204" pitchFamily="34" charset="0"/>
              <a:ea typeface="Calibri" panose="020F0502020204030204" pitchFamily="34" charset="0"/>
              <a:cs typeface="Times New Roman" panose="02020603050405020304" pitchFamily="18" charset="0"/>
            </a:endParaRP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Calibri" panose="020F0502020204030204" pitchFamily="34" charset="0"/>
                <a:ea typeface="Calibri" panose="020F0502020204030204" pitchFamily="34" charset="0"/>
                <a:cs typeface="Times New Roman" panose="02020603050405020304" pitchFamily="18" charset="0"/>
              </a:rPr>
              <a:t>the Delaware Mineralogical Society has good information. </a:t>
            </a:r>
          </a:p>
          <a:p>
            <a:r>
              <a:rPr lang="en-US" sz="1400" dirty="0">
                <a:latin typeface="Calibri" panose="020F0502020204030204" pitchFamily="34" charset="0"/>
                <a:ea typeface="Calibri" panose="020F0502020204030204" pitchFamily="34" charset="0"/>
                <a:cs typeface="Times New Roman" panose="02020603050405020304" pitchFamily="18" charset="0"/>
              </a:rPr>
              <a:t>Type each of them into the search box. The students do not have to look at all the ads or links.</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rPr>
              <a:t>http://www.delminsociety.net/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348225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3904" y="304801"/>
            <a:ext cx="6416593" cy="830997"/>
          </a:xfrm>
          <a:prstGeom prst="rect">
            <a:avLst/>
          </a:prstGeom>
        </p:spPr>
        <p:txBody>
          <a:bodyPr wrap="square">
            <a:spAutoFit/>
          </a:bodyPr>
          <a:lstStyle/>
          <a:p>
            <a:pPr lvl="0" algn="ctr"/>
            <a:r>
              <a:rPr lang="en-US" sz="2400" b="1" dirty="0">
                <a:solidFill>
                  <a:srgbClr val="7030A0"/>
                </a:solidFill>
              </a:rPr>
              <a:t>5 – </a:t>
            </a:r>
            <a:r>
              <a:rPr lang="en-US" sz="2400" b="1" dirty="0">
                <a:solidFill>
                  <a:srgbClr val="CC3300"/>
                </a:solidFill>
              </a:rPr>
              <a:t>a.</a:t>
            </a:r>
            <a:r>
              <a:rPr lang="en-US" sz="2400" b="1" dirty="0">
                <a:solidFill>
                  <a:srgbClr val="7030A0"/>
                </a:solidFill>
              </a:rPr>
              <a:t> Environments of Formation of </a:t>
            </a:r>
          </a:p>
          <a:p>
            <a:pPr lvl="0" algn="ctr"/>
            <a:r>
              <a:rPr lang="en-US" sz="2400" b="1" dirty="0">
                <a:solidFill>
                  <a:srgbClr val="7030A0"/>
                </a:solidFill>
              </a:rPr>
              <a:t>igneous, sedimentary, and metamorphic rocks</a:t>
            </a:r>
          </a:p>
        </p:txBody>
      </p:sp>
      <p:pic>
        <p:nvPicPr>
          <p:cNvPr id="8" name="Picture 7"/>
          <p:cNvPicPr>
            <a:picLocks noChangeAspect="1"/>
          </p:cNvPicPr>
          <p:nvPr/>
        </p:nvPicPr>
        <p:blipFill>
          <a:blip r:embed="rId2"/>
          <a:stretch>
            <a:fillRect/>
          </a:stretch>
        </p:blipFill>
        <p:spPr>
          <a:xfrm>
            <a:off x="2082144" y="1135798"/>
            <a:ext cx="8028897" cy="3664803"/>
          </a:xfrm>
          <a:prstGeom prst="rect">
            <a:avLst/>
          </a:prstGeom>
          <a:ln>
            <a:noFill/>
          </a:ln>
          <a:effectLst>
            <a:softEdge rad="112500"/>
          </a:effectLst>
        </p:spPr>
      </p:pic>
      <p:sp>
        <p:nvSpPr>
          <p:cNvPr id="3" name="Rectangle 2"/>
          <p:cNvSpPr/>
          <p:nvPr/>
        </p:nvSpPr>
        <p:spPr>
          <a:xfrm>
            <a:off x="3715045" y="4953001"/>
            <a:ext cx="4914309" cy="1169551"/>
          </a:xfrm>
          <a:prstGeom prst="rect">
            <a:avLst/>
          </a:prstGeom>
        </p:spPr>
        <p:txBody>
          <a:bodyPr wrap="square">
            <a:spAutoFit/>
          </a:bodyPr>
          <a:lstStyle/>
          <a:p>
            <a:r>
              <a:rPr lang="en-US" sz="1400" dirty="0">
                <a:hlinkClick r:id="rId3" action="ppaction://hlinkpres?slideindex=1&amp;slidetitle="/>
              </a:rPr>
              <a:t>http://schools.bcsd.com/fremont/4th_sci_earth_rock_cycle.htm</a:t>
            </a:r>
            <a:endParaRPr lang="en-US" sz="1400" dirty="0"/>
          </a:p>
          <a:p>
            <a:endParaRPr lang="en-US" sz="1400" dirty="0"/>
          </a:p>
          <a:p>
            <a:r>
              <a:rPr lang="en-US" sz="1400" dirty="0">
                <a:hlinkClick r:id="rId3" action="ppaction://hlinkpres?slideindex=1&amp;slidetitle="/>
              </a:rPr>
              <a:t>http://www.rockhounds.com/rockshop/rockkey/</a:t>
            </a:r>
            <a:endParaRPr lang="en-US" sz="1400" dirty="0"/>
          </a:p>
          <a:p>
            <a:endParaRPr lang="en-US" sz="1400" dirty="0"/>
          </a:p>
          <a:p>
            <a:r>
              <a:rPr lang="en-US" sz="1400" dirty="0"/>
              <a:t>Sites with good general information</a:t>
            </a:r>
          </a:p>
        </p:txBody>
      </p:sp>
    </p:spTree>
    <p:extLst>
      <p:ext uri="{BB962C8B-B14F-4D97-AF65-F5344CB8AC3E}">
        <p14:creationId xmlns:p14="http://schemas.microsoft.com/office/powerpoint/2010/main" val="6811933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42558" y="1355213"/>
            <a:ext cx="9025443" cy="4397845"/>
            <a:chOff x="39862" y="246522"/>
            <a:chExt cx="9025443" cy="4397845"/>
          </a:xfrm>
        </p:grpSpPr>
        <p:grpSp>
          <p:nvGrpSpPr>
            <p:cNvPr id="9" name="Group 8"/>
            <p:cNvGrpSpPr/>
            <p:nvPr/>
          </p:nvGrpSpPr>
          <p:grpSpPr>
            <a:xfrm>
              <a:off x="39862" y="250052"/>
              <a:ext cx="2214509" cy="4394315"/>
              <a:chOff x="226326" y="3762314"/>
              <a:chExt cx="1069075" cy="2453271"/>
            </a:xfrm>
          </p:grpSpPr>
          <p:pic>
            <p:nvPicPr>
              <p:cNvPr id="13" name="Picture 2" descr="http://www.rockhounds.com/rockshop/rockkey/igneou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762314"/>
                <a:ext cx="1066800" cy="5867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http://www.rockhounds.com/rockshop/rockkey/sedime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26" y="4630045"/>
                <a:ext cx="1066800" cy="680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rockhounds.com/rockshop/rockkey/metamph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44" y="5535248"/>
                <a:ext cx="1066800" cy="68033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2240042" y="246522"/>
              <a:ext cx="6782725" cy="1200329"/>
            </a:xfrm>
            <a:prstGeom prst="rect">
              <a:avLst/>
            </a:prstGeom>
          </p:spPr>
          <p:txBody>
            <a:bodyPr wrap="square">
              <a:spAutoFit/>
            </a:bodyPr>
            <a:lstStyle/>
            <a:p>
              <a:r>
                <a:rPr lang="en-US" sz="1200" b="1" dirty="0"/>
                <a:t>Igneous Rock </a:t>
              </a:r>
              <a:r>
                <a:rPr lang="en-US" sz="1200" dirty="0"/>
                <a:t>is formed when a magma cools underground and crystallizes or when it erupts unto the surface of the ground, cools and crystallizes. Magma that erupts onto the surface is called lava. When magma cools slowly underground the crystals are large enough to see. When it cools quickly on the surface, the crystals are very small and you would need a magnifier or a microscope to see them. Sometimes, when the magma cools very quickly, it forms a kind of black glass that you cannot see through. </a:t>
              </a:r>
              <a:br>
                <a:rPr lang="en-US" sz="1200" dirty="0"/>
              </a:br>
              <a:endParaRPr lang="en-US" sz="1200" dirty="0"/>
            </a:p>
          </p:txBody>
        </p:sp>
        <p:sp>
          <p:nvSpPr>
            <p:cNvPr id="11" name="Rectangle 10"/>
            <p:cNvSpPr/>
            <p:nvPr/>
          </p:nvSpPr>
          <p:spPr>
            <a:xfrm>
              <a:off x="2282580" y="1804337"/>
              <a:ext cx="6782725" cy="1015663"/>
            </a:xfrm>
            <a:prstGeom prst="rect">
              <a:avLst/>
            </a:prstGeom>
          </p:spPr>
          <p:txBody>
            <a:bodyPr wrap="square">
              <a:spAutoFit/>
            </a:bodyPr>
            <a:lstStyle/>
            <a:p>
              <a:r>
                <a:rPr lang="en-US" sz="1200" b="1" dirty="0"/>
                <a:t>Sedimentary Rock </a:t>
              </a:r>
              <a:r>
                <a:rPr lang="en-US" sz="1200" dirty="0"/>
                <a:t>forms from particles, called sediment, that are worn off other rocks. The particles are sand, silt, and clay. Sand has the largest particles while clay has the smallest. If there are a lot of pebbles mixed with the sand, it is called gravel. The sediment gets turned into rock by being buried and compacted by pressure from the weight above it. Another way it becomes rock is from being cemented together by material that has been dissolved in water. Often, both cementing and compaction take place together.</a:t>
              </a:r>
            </a:p>
          </p:txBody>
        </p:sp>
        <p:sp>
          <p:nvSpPr>
            <p:cNvPr id="12" name="Rectangle 11"/>
            <p:cNvSpPr/>
            <p:nvPr/>
          </p:nvSpPr>
          <p:spPr>
            <a:xfrm>
              <a:off x="2282580" y="3425743"/>
              <a:ext cx="6782725" cy="1200329"/>
            </a:xfrm>
            <a:prstGeom prst="rect">
              <a:avLst/>
            </a:prstGeom>
          </p:spPr>
          <p:txBody>
            <a:bodyPr wrap="square">
              <a:spAutoFit/>
            </a:bodyPr>
            <a:lstStyle/>
            <a:p>
              <a:r>
                <a:rPr lang="en-US" sz="1200" b="1" dirty="0"/>
                <a:t>Metamorphic Rock </a:t>
              </a:r>
              <a:r>
                <a:rPr lang="en-US" sz="1200" dirty="0"/>
                <a:t>is formed by great heat, or pressure, or both. The pressure can come from being buried very deep in the earth's crust, or from the huge plates of the earth's crust pushing against each other. The deeper below the surface of the earth, the higher the temperature, so deep burial also means high temperatures. Another way that high temperatures occur is when magma rises through the earth's upper crust. It is very hot and bakes the rock through which it moves. Hot liquids or gases from the magma also can cause chemical changes in the rock around the magma. </a:t>
              </a:r>
            </a:p>
          </p:txBody>
        </p:sp>
      </p:grpSp>
      <p:sp>
        <p:nvSpPr>
          <p:cNvPr id="16" name="Rectangle 15"/>
          <p:cNvSpPr/>
          <p:nvPr/>
        </p:nvSpPr>
        <p:spPr>
          <a:xfrm>
            <a:off x="2938843" y="121434"/>
            <a:ext cx="6416593" cy="830997"/>
          </a:xfrm>
          <a:prstGeom prst="rect">
            <a:avLst/>
          </a:prstGeom>
        </p:spPr>
        <p:txBody>
          <a:bodyPr wrap="square">
            <a:spAutoFit/>
          </a:bodyPr>
          <a:lstStyle/>
          <a:p>
            <a:pPr lvl="0" algn="ctr"/>
            <a:r>
              <a:rPr lang="en-US" sz="2400" b="1" dirty="0">
                <a:solidFill>
                  <a:srgbClr val="7030A0"/>
                </a:solidFill>
              </a:rPr>
              <a:t>5 – </a:t>
            </a:r>
            <a:r>
              <a:rPr lang="en-US" sz="2400" b="1" dirty="0">
                <a:solidFill>
                  <a:srgbClr val="CC3300"/>
                </a:solidFill>
              </a:rPr>
              <a:t>a.</a:t>
            </a:r>
            <a:r>
              <a:rPr lang="en-US" sz="2400" b="1" dirty="0">
                <a:solidFill>
                  <a:srgbClr val="7030A0"/>
                </a:solidFill>
              </a:rPr>
              <a:t> Environments of Formation of </a:t>
            </a:r>
          </a:p>
          <a:p>
            <a:pPr lvl="0" algn="ctr"/>
            <a:r>
              <a:rPr lang="en-US" sz="2400" b="1" dirty="0">
                <a:solidFill>
                  <a:srgbClr val="7030A0"/>
                </a:solidFill>
              </a:rPr>
              <a:t>igneous, sedimentary, and metamorphic rocks</a:t>
            </a:r>
          </a:p>
        </p:txBody>
      </p:sp>
    </p:spTree>
    <p:extLst>
      <p:ext uri="{BB962C8B-B14F-4D97-AF65-F5344CB8AC3E}">
        <p14:creationId xmlns:p14="http://schemas.microsoft.com/office/powerpoint/2010/main" val="338127769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304800"/>
            <a:ext cx="8305800" cy="3077766"/>
          </a:xfrm>
          <a:prstGeom prst="rect">
            <a:avLst/>
          </a:prstGeom>
          <a:noFill/>
        </p:spPr>
        <p:txBody>
          <a:bodyPr wrap="square" rtlCol="0">
            <a:spAutoFit/>
          </a:bodyPr>
          <a:lstStyle/>
          <a:p>
            <a:pPr algn="ctr"/>
            <a:r>
              <a:rPr lang="en-US" sz="3200" b="1" dirty="0">
                <a:ln>
                  <a:solidFill>
                    <a:sysClr val="windowText" lastClr="000000"/>
                  </a:solidFill>
                </a:ln>
                <a:solidFill>
                  <a:srgbClr val="FF00FF"/>
                </a:solidFill>
              </a:rPr>
              <a:t>For the Coaches Training today:</a:t>
            </a:r>
          </a:p>
          <a:p>
            <a:endParaRPr lang="en-US" sz="800" b="1" dirty="0">
              <a:solidFill>
                <a:prstClr val="black"/>
              </a:solidFill>
            </a:endParaRPr>
          </a:p>
          <a:p>
            <a:pPr algn="ctr"/>
            <a:r>
              <a:rPr lang="en-US" b="1" dirty="0">
                <a:solidFill>
                  <a:srgbClr val="7030A0"/>
                </a:solidFill>
              </a:rPr>
              <a:t>We will review the rules and strategies to be competitive in this event.</a:t>
            </a:r>
          </a:p>
          <a:p>
            <a:pPr algn="ctr"/>
            <a:endParaRPr lang="en-US" sz="1400" b="1" dirty="0">
              <a:solidFill>
                <a:srgbClr val="7030A0"/>
              </a:solidFill>
            </a:endParaRPr>
          </a:p>
          <a:p>
            <a:pPr algn="ctr"/>
            <a:r>
              <a:rPr lang="en-US" b="1" dirty="0">
                <a:solidFill>
                  <a:srgbClr val="005024"/>
                </a:solidFill>
              </a:rPr>
              <a:t>This PowerPoint will be posted on the Delaware Science Olympiad homepage.</a:t>
            </a:r>
          </a:p>
          <a:p>
            <a:pPr algn="ctr"/>
            <a:r>
              <a:rPr lang="en-US" b="1" dirty="0">
                <a:solidFill>
                  <a:srgbClr val="005024"/>
                </a:solidFill>
              </a:rPr>
              <a:t>Click on the study tab and scroll down to resources for the division you are in.</a:t>
            </a:r>
          </a:p>
          <a:p>
            <a:endParaRPr lang="en-US" sz="1400" b="1" dirty="0">
              <a:solidFill>
                <a:prstClr val="black"/>
              </a:solidFill>
            </a:endParaRPr>
          </a:p>
          <a:p>
            <a:r>
              <a:rPr lang="en-US" b="1" dirty="0">
                <a:solidFill>
                  <a:srgbClr val="A121C9"/>
                </a:solidFill>
              </a:rPr>
              <a:t>As you go through this PowerPoint, there will be links to websites on many slides.  </a:t>
            </a:r>
          </a:p>
          <a:p>
            <a:r>
              <a:rPr lang="en-US" b="1" dirty="0">
                <a:solidFill>
                  <a:srgbClr val="A121C9"/>
                </a:solidFill>
              </a:rPr>
              <a:t>These links will give you and your students a place to find the information needed </a:t>
            </a:r>
          </a:p>
          <a:p>
            <a:r>
              <a:rPr lang="en-US" b="1" dirty="0">
                <a:solidFill>
                  <a:srgbClr val="A121C9"/>
                </a:solidFill>
              </a:rPr>
              <a:t>to be able to answer questions at the competition.</a:t>
            </a:r>
          </a:p>
          <a:p>
            <a:r>
              <a:rPr lang="en-US" b="1" dirty="0">
                <a:solidFill>
                  <a:schemeClr val="accent2">
                    <a:lumMod val="50000"/>
                  </a:schemeClr>
                </a:solidFill>
              </a:rPr>
              <a:t>Many of the sites are geared for B &amp; C. Don’t let your students get overwhelmed by it. </a:t>
            </a:r>
          </a:p>
        </p:txBody>
      </p:sp>
      <p:sp>
        <p:nvSpPr>
          <p:cNvPr id="3" name="Rectangle 2"/>
          <p:cNvSpPr/>
          <p:nvPr/>
        </p:nvSpPr>
        <p:spPr>
          <a:xfrm>
            <a:off x="2305050" y="3413343"/>
            <a:ext cx="7829550" cy="3308598"/>
          </a:xfrm>
          <a:prstGeom prst="rect">
            <a:avLst/>
          </a:prstGeom>
        </p:spPr>
        <p:txBody>
          <a:bodyPr wrap="square">
            <a:spAutoFit/>
          </a:bodyPr>
          <a:lstStyle/>
          <a:p>
            <a:pPr lvl="0">
              <a:lnSpc>
                <a:spcPct val="125000"/>
              </a:lnSpc>
            </a:pPr>
            <a:r>
              <a:rPr lang="en-US" sz="2400" b="1" i="1" u="sng" dirty="0">
                <a:ln>
                  <a:solidFill>
                    <a:schemeClr val="tx1"/>
                  </a:solidFill>
                </a:ln>
                <a:solidFill>
                  <a:srgbClr val="C00000"/>
                </a:solidFill>
              </a:rPr>
              <a:t>DON’T BE DISCOURAGED BY WHAT YOU FIND ONLINE. </a:t>
            </a:r>
          </a:p>
          <a:p>
            <a:pPr lvl="0">
              <a:lnSpc>
                <a:spcPct val="125000"/>
              </a:lnSpc>
            </a:pPr>
            <a:r>
              <a:rPr lang="en-US" sz="2400" b="1" i="1" u="sng" dirty="0">
                <a:ln>
                  <a:solidFill>
                    <a:schemeClr val="tx1"/>
                  </a:solidFill>
                </a:ln>
                <a:solidFill>
                  <a:srgbClr val="C00000"/>
                </a:solidFill>
              </a:rPr>
              <a:t>THERE IS MORE INFORMATION AT THESE SITES </a:t>
            </a:r>
          </a:p>
          <a:p>
            <a:pPr lvl="0">
              <a:lnSpc>
                <a:spcPct val="125000"/>
              </a:lnSpc>
            </a:pPr>
            <a:r>
              <a:rPr lang="en-US" sz="2400" b="1" i="1" u="sng" dirty="0">
                <a:ln>
                  <a:solidFill>
                    <a:schemeClr val="tx1"/>
                  </a:solidFill>
                </a:ln>
                <a:solidFill>
                  <a:srgbClr val="C00000"/>
                </a:solidFill>
              </a:rPr>
              <a:t>THAN WILL EVER BE NEEDED</a:t>
            </a:r>
            <a:r>
              <a:rPr lang="en-US" sz="2400" b="1" i="1" u="sng" dirty="0" smtClean="0">
                <a:ln>
                  <a:solidFill>
                    <a:schemeClr val="tx1"/>
                  </a:solidFill>
                </a:ln>
                <a:solidFill>
                  <a:srgbClr val="C00000"/>
                </a:solidFill>
              </a:rPr>
              <a:t>. MOST IS FOR DIVISIONS B &amp; C</a:t>
            </a:r>
            <a:endParaRPr lang="en-US" sz="2400" b="1" i="1" u="sng" dirty="0">
              <a:ln>
                <a:solidFill>
                  <a:schemeClr val="tx1"/>
                </a:solidFill>
              </a:ln>
              <a:solidFill>
                <a:srgbClr val="C00000"/>
              </a:solidFill>
            </a:endParaRPr>
          </a:p>
          <a:p>
            <a:pPr lvl="0">
              <a:lnSpc>
                <a:spcPct val="125000"/>
              </a:lnSpc>
            </a:pPr>
            <a:endParaRPr lang="en-US" sz="1400" b="1" i="1" u="sng" dirty="0">
              <a:ln>
                <a:solidFill>
                  <a:schemeClr val="tx1"/>
                </a:solidFill>
              </a:ln>
              <a:solidFill>
                <a:srgbClr val="C00000"/>
              </a:solidFill>
            </a:endParaRPr>
          </a:p>
          <a:p>
            <a:pPr lvl="0">
              <a:lnSpc>
                <a:spcPct val="125000"/>
              </a:lnSpc>
            </a:pPr>
            <a:r>
              <a:rPr lang="en-US" sz="2400" b="1" i="1" u="sng" dirty="0">
                <a:ln>
                  <a:solidFill>
                    <a:schemeClr val="tx1"/>
                  </a:solidFill>
                </a:ln>
                <a:solidFill>
                  <a:srgbClr val="C00000"/>
                </a:solidFill>
              </a:rPr>
              <a:t>JUST PICK OUT WHAT YOU FEEL IS CLOSEST </a:t>
            </a:r>
          </a:p>
          <a:p>
            <a:pPr lvl="0">
              <a:lnSpc>
                <a:spcPct val="125000"/>
              </a:lnSpc>
            </a:pPr>
            <a:r>
              <a:rPr lang="en-US" sz="2400" b="1" i="1" u="sng" dirty="0">
                <a:ln>
                  <a:solidFill>
                    <a:schemeClr val="tx1"/>
                  </a:solidFill>
                </a:ln>
                <a:solidFill>
                  <a:srgbClr val="C00000"/>
                </a:solidFill>
              </a:rPr>
              <a:t>TO THE HEART OF THE EVENT FOR DIVISION A.</a:t>
            </a:r>
          </a:p>
          <a:p>
            <a:pPr lvl="0" algn="ctr">
              <a:lnSpc>
                <a:spcPct val="125000"/>
              </a:lnSpc>
            </a:pPr>
            <a:endParaRPr lang="en-US" sz="800" b="1" dirty="0">
              <a:solidFill>
                <a:srgbClr val="FF0000"/>
              </a:solidFill>
            </a:endParaRPr>
          </a:p>
          <a:p>
            <a:pPr lvl="0" algn="ctr">
              <a:lnSpc>
                <a:spcPct val="125000"/>
              </a:lnSpc>
            </a:pPr>
            <a:r>
              <a:rPr lang="en-US" sz="1400" b="1" dirty="0">
                <a:solidFill>
                  <a:srgbClr val="FF0000"/>
                </a:solidFill>
              </a:rPr>
              <a:t>If any of the websites do not open or you get an error message, </a:t>
            </a:r>
          </a:p>
          <a:p>
            <a:pPr lvl="0" algn="ctr"/>
            <a:r>
              <a:rPr lang="en-US" sz="1400" b="1" dirty="0">
                <a:solidFill>
                  <a:srgbClr val="FF0000"/>
                </a:solidFill>
              </a:rPr>
              <a:t>copy and paste the link into the browser window</a:t>
            </a:r>
          </a:p>
        </p:txBody>
      </p:sp>
      <p:sp>
        <p:nvSpPr>
          <p:cNvPr id="4" name="Rounded Rectangle 3"/>
          <p:cNvSpPr/>
          <p:nvPr/>
        </p:nvSpPr>
        <p:spPr>
          <a:xfrm>
            <a:off x="2057400" y="2209800"/>
            <a:ext cx="8305800" cy="11727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12273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43198" y="1219200"/>
            <a:ext cx="6781800" cy="1312328"/>
            <a:chOff x="1211584" y="5478839"/>
            <a:chExt cx="6781800" cy="1312328"/>
          </a:xfrm>
        </p:grpSpPr>
        <p:sp>
          <p:nvSpPr>
            <p:cNvPr id="3" name="Rectangle 2"/>
            <p:cNvSpPr/>
            <p:nvPr/>
          </p:nvSpPr>
          <p:spPr>
            <a:xfrm>
              <a:off x="2819399" y="6144836"/>
              <a:ext cx="3566169" cy="646331"/>
            </a:xfrm>
            <a:prstGeom prst="rect">
              <a:avLst/>
            </a:prstGeom>
          </p:spPr>
          <p:txBody>
            <a:bodyPr wrap="none">
              <a:spAutoFit/>
            </a:bodyPr>
            <a:lstStyle/>
            <a:p>
              <a:r>
                <a:rPr lang="en-US" sz="1400" dirty="0">
                  <a:hlinkClick r:id="rId2" action="ppaction://hlinkpres?slideindex=1&amp;slidetitle="/>
                </a:rPr>
                <a:t>http://geology.com/rocks/igneous-rocks.shtml</a:t>
              </a:r>
              <a:endParaRPr lang="en-US" sz="1400" dirty="0"/>
            </a:p>
            <a:p>
              <a:endParaRPr lang="en-US" sz="800" dirty="0"/>
            </a:p>
            <a:p>
              <a:pPr algn="ctr"/>
              <a:r>
                <a:rPr lang="en-US" sz="1400" dirty="0"/>
                <a:t>For information on igneous rocks</a:t>
              </a:r>
            </a:p>
          </p:txBody>
        </p:sp>
        <p:sp>
          <p:nvSpPr>
            <p:cNvPr id="4" name="Rectangle 3"/>
            <p:cNvSpPr/>
            <p:nvPr/>
          </p:nvSpPr>
          <p:spPr>
            <a:xfrm>
              <a:off x="1211584" y="5478839"/>
              <a:ext cx="6781800" cy="523220"/>
            </a:xfrm>
            <a:prstGeom prst="rect">
              <a:avLst/>
            </a:prstGeom>
          </p:spPr>
          <p:txBody>
            <a:bodyPr wrap="square">
              <a:spAutoFit/>
            </a:bodyPr>
            <a:lstStyle/>
            <a:p>
              <a:r>
                <a:rPr lang="en-US" sz="1400" dirty="0">
                  <a:hlinkClick r:id="rId2" action="ppaction://hlinkpres?slideindex=1&amp;slidetitle="/>
                </a:rPr>
                <a:t>https://www.soinc.org/sites/default/files/uploaded_files/IgneousFormationsRM2013.pdf</a:t>
              </a:r>
              <a:endParaRPr lang="en-US" sz="1400" dirty="0"/>
            </a:p>
            <a:p>
              <a:pPr algn="ctr"/>
              <a:r>
                <a:rPr lang="en-US" sz="1400" dirty="0"/>
                <a:t>Chart with environments</a:t>
              </a:r>
            </a:p>
          </p:txBody>
        </p:sp>
        <p:sp>
          <p:nvSpPr>
            <p:cNvPr id="5" name="Rectangle 4"/>
            <p:cNvSpPr/>
            <p:nvPr/>
          </p:nvSpPr>
          <p:spPr>
            <a:xfrm>
              <a:off x="1935483" y="5919559"/>
              <a:ext cx="5334000" cy="307777"/>
            </a:xfrm>
            <a:prstGeom prst="rect">
              <a:avLst/>
            </a:prstGeom>
          </p:spPr>
          <p:txBody>
            <a:bodyPr wrap="square">
              <a:spAutoFit/>
            </a:bodyPr>
            <a:lstStyle/>
            <a:p>
              <a:r>
                <a:rPr lang="en-US" sz="1400" dirty="0">
                  <a:hlinkClick r:id="rId2" action="ppaction://hlinkpres?slideindex=1&amp;slidetitle="/>
                </a:rPr>
                <a:t>http://core.ecu.edu/geology/harper/igneous/display_new.cfm?ID=12</a:t>
              </a:r>
              <a:endParaRPr lang="en-US" sz="1400" dirty="0"/>
            </a:p>
          </p:txBody>
        </p:sp>
      </p:grpSp>
      <p:sp>
        <p:nvSpPr>
          <p:cNvPr id="6" name="Rectangle 5"/>
          <p:cNvSpPr/>
          <p:nvPr/>
        </p:nvSpPr>
        <p:spPr>
          <a:xfrm>
            <a:off x="2925803" y="152401"/>
            <a:ext cx="6416593" cy="830997"/>
          </a:xfrm>
          <a:prstGeom prst="rect">
            <a:avLst/>
          </a:prstGeom>
        </p:spPr>
        <p:txBody>
          <a:bodyPr wrap="square">
            <a:spAutoFit/>
          </a:bodyPr>
          <a:lstStyle/>
          <a:p>
            <a:pPr lvl="0" algn="ctr"/>
            <a:r>
              <a:rPr lang="en-US" sz="2400" b="1" dirty="0">
                <a:solidFill>
                  <a:srgbClr val="7030A0"/>
                </a:solidFill>
              </a:rPr>
              <a:t>5 – </a:t>
            </a:r>
            <a:r>
              <a:rPr lang="en-US" sz="2400" b="1" dirty="0">
                <a:solidFill>
                  <a:srgbClr val="CC3300"/>
                </a:solidFill>
              </a:rPr>
              <a:t>a.</a:t>
            </a:r>
            <a:r>
              <a:rPr lang="en-US" sz="2400" b="1" dirty="0">
                <a:solidFill>
                  <a:srgbClr val="7030A0"/>
                </a:solidFill>
              </a:rPr>
              <a:t> Environments of Formation of </a:t>
            </a:r>
          </a:p>
          <a:p>
            <a:pPr lvl="0" algn="ctr"/>
            <a:r>
              <a:rPr lang="en-US" sz="2400" b="1" dirty="0">
                <a:solidFill>
                  <a:srgbClr val="7030A0"/>
                </a:solidFill>
              </a:rPr>
              <a:t>igneous, sedimentary, and metamorphic rocks</a:t>
            </a:r>
          </a:p>
        </p:txBody>
      </p:sp>
      <p:grpSp>
        <p:nvGrpSpPr>
          <p:cNvPr id="7" name="Group 6"/>
          <p:cNvGrpSpPr/>
          <p:nvPr/>
        </p:nvGrpSpPr>
        <p:grpSpPr>
          <a:xfrm>
            <a:off x="2324096" y="3178746"/>
            <a:ext cx="7619999" cy="1323355"/>
            <a:chOff x="914400" y="5342776"/>
            <a:chExt cx="7619999" cy="1323355"/>
          </a:xfrm>
        </p:grpSpPr>
        <p:sp>
          <p:nvSpPr>
            <p:cNvPr id="8" name="Rectangle 7"/>
            <p:cNvSpPr/>
            <p:nvPr/>
          </p:nvSpPr>
          <p:spPr>
            <a:xfrm>
              <a:off x="2666999" y="6019800"/>
              <a:ext cx="3886200" cy="646331"/>
            </a:xfrm>
            <a:prstGeom prst="rect">
              <a:avLst/>
            </a:prstGeom>
          </p:spPr>
          <p:txBody>
            <a:bodyPr wrap="square">
              <a:spAutoFit/>
            </a:bodyPr>
            <a:lstStyle/>
            <a:p>
              <a:r>
                <a:rPr lang="en-US" sz="1400" dirty="0">
                  <a:hlinkClick r:id="rId3"/>
                </a:rPr>
                <a:t>http://geology.com/rocks/sedimentary-rocks.shtml</a:t>
              </a:r>
              <a:endParaRPr lang="en-US" sz="1400" dirty="0"/>
            </a:p>
            <a:p>
              <a:endParaRPr lang="en-US" sz="800" dirty="0"/>
            </a:p>
            <a:p>
              <a:pPr algn="ctr"/>
              <a:r>
                <a:rPr lang="en-US" sz="1400" dirty="0"/>
                <a:t>For information on sedimentary rocks</a:t>
              </a:r>
            </a:p>
          </p:txBody>
        </p:sp>
        <p:sp>
          <p:nvSpPr>
            <p:cNvPr id="9" name="Rectangle 8"/>
            <p:cNvSpPr/>
            <p:nvPr/>
          </p:nvSpPr>
          <p:spPr>
            <a:xfrm>
              <a:off x="914400" y="5342776"/>
              <a:ext cx="7619999" cy="523220"/>
            </a:xfrm>
            <a:prstGeom prst="rect">
              <a:avLst/>
            </a:prstGeom>
          </p:spPr>
          <p:txBody>
            <a:bodyPr wrap="square">
              <a:spAutoFit/>
            </a:bodyPr>
            <a:lstStyle/>
            <a:p>
              <a:r>
                <a:rPr lang="en-US" sz="1400" dirty="0">
                  <a:hlinkClick r:id="rId4"/>
                </a:rPr>
                <a:t>https://www.soinc.org/sites/default/files/uploaded_files/SedimentaryEnvironmentsKeyRM2013.pdf</a:t>
              </a:r>
              <a:endParaRPr lang="en-US" sz="1400" dirty="0"/>
            </a:p>
            <a:p>
              <a:pPr algn="ctr"/>
              <a:r>
                <a:rPr lang="en-US" sz="1400" dirty="0"/>
                <a:t>Chart with environments</a:t>
              </a:r>
            </a:p>
          </p:txBody>
        </p:sp>
        <p:sp>
          <p:nvSpPr>
            <p:cNvPr id="10" name="Rectangle 9"/>
            <p:cNvSpPr/>
            <p:nvPr/>
          </p:nvSpPr>
          <p:spPr>
            <a:xfrm>
              <a:off x="1984608" y="5789010"/>
              <a:ext cx="5479581" cy="307777"/>
            </a:xfrm>
            <a:prstGeom prst="rect">
              <a:avLst/>
            </a:prstGeom>
          </p:spPr>
          <p:txBody>
            <a:bodyPr wrap="square">
              <a:spAutoFit/>
            </a:bodyPr>
            <a:lstStyle/>
            <a:p>
              <a:r>
                <a:rPr lang="en-US" sz="1400" dirty="0">
                  <a:hlinkClick r:id="rId2" action="ppaction://hlinkpres?slideindex=1&amp;slidetitle="/>
                </a:rPr>
                <a:t>http://core.ecu.edu/geology/harper/Sedimentary/sedimentary_new.cfm</a:t>
              </a:r>
              <a:endParaRPr lang="en-US" sz="1400" dirty="0"/>
            </a:p>
          </p:txBody>
        </p:sp>
      </p:grpSp>
      <p:grpSp>
        <p:nvGrpSpPr>
          <p:cNvPr id="11" name="Group 10"/>
          <p:cNvGrpSpPr/>
          <p:nvPr/>
        </p:nvGrpSpPr>
        <p:grpSpPr>
          <a:xfrm>
            <a:off x="3314694" y="5257800"/>
            <a:ext cx="5638800" cy="890449"/>
            <a:chOff x="1711734" y="5699482"/>
            <a:chExt cx="5638800" cy="890449"/>
          </a:xfrm>
        </p:grpSpPr>
        <p:sp>
          <p:nvSpPr>
            <p:cNvPr id="12" name="Rectangle 11"/>
            <p:cNvSpPr/>
            <p:nvPr/>
          </p:nvSpPr>
          <p:spPr>
            <a:xfrm>
              <a:off x="2511834" y="5943600"/>
              <a:ext cx="4038600" cy="646331"/>
            </a:xfrm>
            <a:prstGeom prst="rect">
              <a:avLst/>
            </a:prstGeom>
          </p:spPr>
          <p:txBody>
            <a:bodyPr wrap="square">
              <a:spAutoFit/>
            </a:bodyPr>
            <a:lstStyle/>
            <a:p>
              <a:r>
                <a:rPr lang="en-US" sz="1400" dirty="0">
                  <a:hlinkClick r:id="rId2" action="ppaction://hlinkpres?slideindex=1&amp;slidetitle="/>
                </a:rPr>
                <a:t>http://geology.com/rocks/metamorphic-rocks.shtml</a:t>
              </a:r>
              <a:endParaRPr lang="en-US" sz="1400" dirty="0"/>
            </a:p>
            <a:p>
              <a:endParaRPr lang="en-US" sz="800" dirty="0"/>
            </a:p>
            <a:p>
              <a:pPr algn="ctr"/>
              <a:r>
                <a:rPr lang="en-US" sz="1400" dirty="0"/>
                <a:t>For information on metamorphic rocks</a:t>
              </a:r>
            </a:p>
          </p:txBody>
        </p:sp>
        <p:sp>
          <p:nvSpPr>
            <p:cNvPr id="13" name="Rectangle 12"/>
            <p:cNvSpPr/>
            <p:nvPr/>
          </p:nvSpPr>
          <p:spPr>
            <a:xfrm>
              <a:off x="1711734" y="5699482"/>
              <a:ext cx="5638800" cy="307777"/>
            </a:xfrm>
            <a:prstGeom prst="rect">
              <a:avLst/>
            </a:prstGeom>
          </p:spPr>
          <p:txBody>
            <a:bodyPr wrap="square">
              <a:spAutoFit/>
            </a:bodyPr>
            <a:lstStyle/>
            <a:p>
              <a:r>
                <a:rPr lang="en-US" sz="1400" dirty="0">
                  <a:hlinkClick r:id="rId2" action="ppaction://hlinkpres?slideindex=1&amp;slidetitle="/>
                </a:rPr>
                <a:t>http://core.ecu.edu/geology/harper/Metamorphic/metamorphic_new.cfm</a:t>
              </a:r>
              <a:endParaRPr lang="en-US" sz="1400" dirty="0"/>
            </a:p>
          </p:txBody>
        </p:sp>
      </p:grpSp>
    </p:spTree>
    <p:extLst>
      <p:ext uri="{BB962C8B-B14F-4D97-AF65-F5344CB8AC3E}">
        <p14:creationId xmlns:p14="http://schemas.microsoft.com/office/powerpoint/2010/main" val="325016404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1567" y="52611"/>
            <a:ext cx="2772234" cy="461665"/>
          </a:xfrm>
          <a:prstGeom prst="rect">
            <a:avLst/>
          </a:prstGeom>
        </p:spPr>
        <p:txBody>
          <a:bodyPr wrap="none">
            <a:spAutoFit/>
          </a:bodyPr>
          <a:lstStyle/>
          <a:p>
            <a:pPr algn="ctr"/>
            <a:r>
              <a:rPr lang="en-US" sz="2400" b="1" dirty="0">
                <a:solidFill>
                  <a:srgbClr val="7030A0"/>
                </a:solidFill>
              </a:rPr>
              <a:t>5 - </a:t>
            </a:r>
            <a:r>
              <a:rPr lang="en-US" sz="2400" b="1" dirty="0">
                <a:solidFill>
                  <a:srgbClr val="CC3300"/>
                </a:solidFill>
              </a:rPr>
              <a:t>b.</a:t>
            </a:r>
            <a:r>
              <a:rPr lang="en-US" sz="2400" b="1" dirty="0">
                <a:solidFill>
                  <a:srgbClr val="7030A0"/>
                </a:solidFill>
              </a:rPr>
              <a:t> The Rock Cycle</a:t>
            </a:r>
            <a:endParaRPr lang="en-US" b="1" dirty="0">
              <a:solidFill>
                <a:srgbClr val="7030A0"/>
              </a:solidFill>
            </a:endParaRPr>
          </a:p>
        </p:txBody>
      </p:sp>
      <p:sp>
        <p:nvSpPr>
          <p:cNvPr id="3" name="Rectangle 2"/>
          <p:cNvSpPr/>
          <p:nvPr/>
        </p:nvSpPr>
        <p:spPr>
          <a:xfrm>
            <a:off x="3033483" y="459433"/>
            <a:ext cx="6248400" cy="2769989"/>
          </a:xfrm>
          <a:prstGeom prst="rect">
            <a:avLst/>
          </a:prstGeom>
        </p:spPr>
        <p:txBody>
          <a:bodyPr wrap="square">
            <a:spAutoFit/>
          </a:bodyPr>
          <a:lstStyle/>
          <a:p>
            <a:r>
              <a:rPr lang="en-US" dirty="0"/>
              <a:t> </a:t>
            </a:r>
            <a:r>
              <a:rPr lang="en-US" sz="1200" b="1" dirty="0"/>
              <a:t>  The rock cycle is an ongoing process, beginning as rocks are pushed up by tectonic forces, </a:t>
            </a:r>
          </a:p>
          <a:p>
            <a:r>
              <a:rPr lang="en-US" sz="1200" b="1" dirty="0"/>
              <a:t>   and eroded by wind and rain. </a:t>
            </a:r>
          </a:p>
          <a:p>
            <a:endParaRPr lang="en-US" sz="1200" dirty="0"/>
          </a:p>
          <a:p>
            <a:r>
              <a:rPr lang="en-US" sz="1200" b="1" dirty="0"/>
              <a:t>   The eroded rocks travel by wind or moving water until they are deposited, settling into layers. </a:t>
            </a:r>
          </a:p>
          <a:p>
            <a:r>
              <a:rPr lang="en-US" sz="1200" b="1" dirty="0"/>
              <a:t>   More eroded rocks may squeeze and press the layers into sedimentary rocks. </a:t>
            </a:r>
          </a:p>
          <a:p>
            <a:endParaRPr lang="en-US" sz="1200" dirty="0"/>
          </a:p>
          <a:p>
            <a:r>
              <a:rPr lang="en-US" sz="1200" b="1" dirty="0"/>
              <a:t>    Additional eroded rocks may bury these layers until heat and pressure </a:t>
            </a:r>
          </a:p>
          <a:p>
            <a:r>
              <a:rPr lang="en-US" sz="1200" b="1" dirty="0"/>
              <a:t>    change the underlying layers to metamorphic rock. </a:t>
            </a:r>
          </a:p>
          <a:p>
            <a:r>
              <a:rPr lang="en-US" sz="1200" b="1" dirty="0"/>
              <a:t> </a:t>
            </a:r>
            <a:endParaRPr lang="en-US" sz="1200" dirty="0"/>
          </a:p>
          <a:p>
            <a:r>
              <a:rPr lang="en-US" sz="1200" b="1" dirty="0"/>
              <a:t>    Buried rocks may also melt and recrystallize into igneous rocks.</a:t>
            </a:r>
          </a:p>
          <a:p>
            <a:r>
              <a:rPr lang="en-US" sz="1200" b="1" dirty="0"/>
              <a:t>    Rocks can also be sunk down into the lower layers of the earth by plate tectonic processes. </a:t>
            </a:r>
          </a:p>
          <a:p>
            <a:endParaRPr lang="en-US" sz="1200" dirty="0"/>
          </a:p>
          <a:p>
            <a:r>
              <a:rPr lang="en-US" sz="1200" b="1" dirty="0"/>
              <a:t>    Metamorphic, sedimentary, and igneous rocks may then be pushed up by tectonic forces,   </a:t>
            </a:r>
          </a:p>
          <a:p>
            <a:r>
              <a:rPr lang="en-US" sz="1200" b="1" dirty="0"/>
              <a:t>    starting the rock cycle again.</a:t>
            </a:r>
            <a:endParaRPr lang="en-US" sz="1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909" y="3229422"/>
            <a:ext cx="2870623" cy="240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759525" y="5638800"/>
            <a:ext cx="6796317" cy="923330"/>
          </a:xfrm>
          <a:prstGeom prst="rect">
            <a:avLst/>
          </a:prstGeom>
          <a:noFill/>
        </p:spPr>
        <p:txBody>
          <a:bodyPr wrap="square" rtlCol="0">
            <a:spAutoFit/>
          </a:bodyPr>
          <a:lstStyle/>
          <a:p>
            <a:pPr algn="ctr"/>
            <a:r>
              <a:rPr lang="en-US" b="1" dirty="0">
                <a:solidFill>
                  <a:srgbClr val="993300"/>
                </a:solidFill>
              </a:rPr>
              <a:t>The Olympiad site has information on the rock cycle   </a:t>
            </a:r>
          </a:p>
          <a:p>
            <a:pPr algn="ctr"/>
            <a:r>
              <a:rPr lang="en-US" b="1" dirty="0">
                <a:solidFill>
                  <a:srgbClr val="993300"/>
                </a:solidFill>
              </a:rPr>
              <a:t>or </a:t>
            </a:r>
          </a:p>
          <a:p>
            <a:pPr algn="ctr"/>
            <a:r>
              <a:rPr lang="en-US" b="1" dirty="0">
                <a:solidFill>
                  <a:srgbClr val="993300"/>
                </a:solidFill>
              </a:rPr>
              <a:t>GOOGLE the rock cycle – there are many sites with information on it.</a:t>
            </a:r>
          </a:p>
        </p:txBody>
      </p:sp>
    </p:spTree>
    <p:extLst>
      <p:ext uri="{BB962C8B-B14F-4D97-AF65-F5344CB8AC3E}">
        <p14:creationId xmlns:p14="http://schemas.microsoft.com/office/powerpoint/2010/main" val="3550712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200400" y="685800"/>
            <a:ext cx="5915274" cy="5082063"/>
            <a:chOff x="3252663" y="228601"/>
            <a:chExt cx="5915274" cy="5082063"/>
          </a:xfrm>
        </p:grpSpPr>
        <p:sp>
          <p:nvSpPr>
            <p:cNvPr id="2" name="Rectangle 1"/>
            <p:cNvSpPr/>
            <p:nvPr/>
          </p:nvSpPr>
          <p:spPr>
            <a:xfrm>
              <a:off x="3657600" y="1447801"/>
              <a:ext cx="5105400" cy="800219"/>
            </a:xfrm>
            <a:prstGeom prst="rect">
              <a:avLst/>
            </a:prstGeom>
          </p:spPr>
          <p:txBody>
            <a:bodyPr wrap="square">
              <a:spAutoFit/>
            </a:bodyPr>
            <a:lstStyle/>
            <a:p>
              <a:r>
                <a:rPr lang="en-US" sz="1400" dirty="0">
                  <a:hlinkClick r:id="rId2" action="ppaction://hlinkpres?slideindex=1&amp;slidetitle="/>
                </a:rPr>
                <a:t>http://www.eia.gov/KIDS/ENERGY.CFM?PAGE=COAL_HOME-BASICS</a:t>
              </a:r>
              <a:endParaRPr lang="en-US" sz="1400" dirty="0"/>
            </a:p>
            <a:p>
              <a:endParaRPr lang="en-US" dirty="0"/>
            </a:p>
            <a:p>
              <a:r>
                <a:rPr lang="en-US" sz="1400" dirty="0"/>
                <a:t>general information</a:t>
              </a:r>
              <a:endParaRPr lang="en-US" dirty="0"/>
            </a:p>
          </p:txBody>
        </p:sp>
        <p:sp>
          <p:nvSpPr>
            <p:cNvPr id="3" name="Rectangle 2"/>
            <p:cNvSpPr/>
            <p:nvPr/>
          </p:nvSpPr>
          <p:spPr>
            <a:xfrm>
              <a:off x="3252663" y="228601"/>
              <a:ext cx="5915274" cy="830997"/>
            </a:xfrm>
            <a:prstGeom prst="rect">
              <a:avLst/>
            </a:prstGeom>
          </p:spPr>
          <p:txBody>
            <a:bodyPr wrap="none">
              <a:spAutoFit/>
            </a:bodyPr>
            <a:lstStyle/>
            <a:p>
              <a:r>
                <a:rPr lang="en-US" sz="2400" b="1" dirty="0">
                  <a:solidFill>
                    <a:srgbClr val="7030A0"/>
                  </a:solidFill>
                </a:rPr>
                <a:t>5 – </a:t>
              </a:r>
              <a:r>
                <a:rPr lang="en-US" sz="2400" b="1" dirty="0">
                  <a:solidFill>
                    <a:srgbClr val="CC3300"/>
                  </a:solidFill>
                </a:rPr>
                <a:t>e.</a:t>
              </a:r>
              <a:r>
                <a:rPr lang="en-US" sz="2400" b="1" dirty="0">
                  <a:solidFill>
                    <a:srgbClr val="7030A0"/>
                  </a:solidFill>
                </a:rPr>
                <a:t> The formation and difference between </a:t>
              </a:r>
            </a:p>
            <a:p>
              <a:r>
                <a:rPr lang="en-US" sz="2400" b="1" dirty="0">
                  <a:solidFill>
                    <a:srgbClr val="7030A0"/>
                  </a:solidFill>
                </a:rPr>
                <a:t>the coal varieties on the list</a:t>
              </a:r>
              <a:endParaRPr lang="en-US" dirty="0"/>
            </a:p>
          </p:txBody>
        </p:sp>
        <p:sp>
          <p:nvSpPr>
            <p:cNvPr id="4" name="Rectangle 3"/>
            <p:cNvSpPr/>
            <p:nvPr/>
          </p:nvSpPr>
          <p:spPr>
            <a:xfrm>
              <a:off x="3654640" y="3014246"/>
              <a:ext cx="4870882" cy="738664"/>
            </a:xfrm>
            <a:prstGeom prst="rect">
              <a:avLst/>
            </a:prstGeom>
          </p:spPr>
          <p:txBody>
            <a:bodyPr wrap="square">
              <a:spAutoFit/>
            </a:bodyPr>
            <a:lstStyle/>
            <a:p>
              <a:r>
                <a:rPr lang="en-US" sz="1400" dirty="0">
                  <a:hlinkClick r:id="rId2" action="ppaction://hlinkpres?slideindex=1&amp;slidetitle="/>
                </a:rPr>
                <a:t>https://www.uky.edu/KGS/coal/coal_information.htm</a:t>
              </a:r>
              <a:endParaRPr lang="en-US" sz="1400" dirty="0"/>
            </a:p>
            <a:p>
              <a:endParaRPr lang="en-US" sz="1400" dirty="0"/>
            </a:p>
            <a:p>
              <a:r>
                <a:rPr lang="en-US" sz="1400" dirty="0"/>
                <a:t>The top 4 under General coal information will work for Division A</a:t>
              </a:r>
            </a:p>
          </p:txBody>
        </p:sp>
        <p:sp>
          <p:nvSpPr>
            <p:cNvPr id="5" name="Rectangle 4"/>
            <p:cNvSpPr/>
            <p:nvPr/>
          </p:nvSpPr>
          <p:spPr>
            <a:xfrm>
              <a:off x="3654641" y="4572000"/>
              <a:ext cx="4879759" cy="738664"/>
            </a:xfrm>
            <a:prstGeom prst="rect">
              <a:avLst/>
            </a:prstGeom>
          </p:spPr>
          <p:txBody>
            <a:bodyPr wrap="square">
              <a:spAutoFit/>
            </a:bodyPr>
            <a:lstStyle/>
            <a:p>
              <a:r>
                <a:rPr lang="en-US" sz="1400" dirty="0">
                  <a:hlinkClick r:id="rId2" action="ppaction://hlinkpres?slideindex=1&amp;slidetitle="/>
                </a:rPr>
                <a:t>http://teachcoal.org/energy-and-you/how-coal-is-formed-2/</a:t>
              </a:r>
              <a:endParaRPr lang="en-US" sz="1400" dirty="0"/>
            </a:p>
            <a:p>
              <a:endParaRPr lang="en-US" sz="1400" dirty="0"/>
            </a:p>
            <a:p>
              <a:r>
                <a:rPr lang="en-US" sz="1400" dirty="0"/>
                <a:t>quick slideshow</a:t>
              </a:r>
            </a:p>
          </p:txBody>
        </p:sp>
      </p:grpSp>
    </p:spTree>
    <p:extLst>
      <p:ext uri="{BB962C8B-B14F-4D97-AF65-F5344CB8AC3E}">
        <p14:creationId xmlns:p14="http://schemas.microsoft.com/office/powerpoint/2010/main" val="354942657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3932" y="5178021"/>
            <a:ext cx="5143500" cy="646331"/>
          </a:xfrm>
          <a:prstGeom prst="rect">
            <a:avLst/>
          </a:prstGeom>
        </p:spPr>
        <p:txBody>
          <a:bodyPr wrap="square">
            <a:spAutoFit/>
          </a:bodyPr>
          <a:lstStyle/>
          <a:p>
            <a:r>
              <a:rPr lang="en-US" sz="1400" dirty="0">
                <a:hlinkClick r:id="rId2" action="ppaction://hlinkpres?slideindex=1&amp;slidetitle="/>
              </a:rPr>
              <a:t>http://www.oakton.edu/user/4/billtong/eas100lab/metrxsum.htm</a:t>
            </a:r>
            <a:endParaRPr lang="en-US" sz="1400" dirty="0"/>
          </a:p>
          <a:p>
            <a:endParaRPr lang="en-US" sz="800" dirty="0"/>
          </a:p>
          <a:p>
            <a:r>
              <a:rPr lang="en-US" sz="1400" dirty="0"/>
              <a:t>Note the type of </a:t>
            </a:r>
            <a:r>
              <a:rPr lang="en-US" sz="1400" dirty="0" err="1"/>
              <a:t>metamprphism</a:t>
            </a:r>
            <a:endParaRPr lang="en-US" sz="1400" dirty="0"/>
          </a:p>
        </p:txBody>
      </p:sp>
      <p:sp>
        <p:nvSpPr>
          <p:cNvPr id="5" name="Rectangle 4"/>
          <p:cNvSpPr/>
          <p:nvPr/>
        </p:nvSpPr>
        <p:spPr>
          <a:xfrm>
            <a:off x="3810000" y="6019801"/>
            <a:ext cx="5105400" cy="646331"/>
          </a:xfrm>
          <a:prstGeom prst="rect">
            <a:avLst/>
          </a:prstGeom>
        </p:spPr>
        <p:txBody>
          <a:bodyPr wrap="square">
            <a:spAutoFit/>
          </a:bodyPr>
          <a:lstStyle/>
          <a:p>
            <a:r>
              <a:rPr lang="en-US" sz="1400" dirty="0">
                <a:hlinkClick r:id="rId3"/>
              </a:rPr>
              <a:t>http://www.middleschoolscience.rocks/lessons/metamorphic_rock</a:t>
            </a:r>
            <a:endParaRPr lang="en-US" sz="1400" dirty="0"/>
          </a:p>
          <a:p>
            <a:endParaRPr lang="en-US" sz="800" dirty="0"/>
          </a:p>
          <a:p>
            <a:r>
              <a:rPr lang="en-US" sz="1400" dirty="0"/>
              <a:t>Note the temperature of metamorphism</a:t>
            </a:r>
          </a:p>
        </p:txBody>
      </p:sp>
      <p:sp>
        <p:nvSpPr>
          <p:cNvPr id="6" name="Rectangle 5"/>
          <p:cNvSpPr/>
          <p:nvPr/>
        </p:nvSpPr>
        <p:spPr>
          <a:xfrm>
            <a:off x="4114801" y="228601"/>
            <a:ext cx="4042453" cy="461665"/>
          </a:xfrm>
          <a:prstGeom prst="rect">
            <a:avLst/>
          </a:prstGeom>
        </p:spPr>
        <p:txBody>
          <a:bodyPr wrap="none">
            <a:spAutoFit/>
          </a:bodyPr>
          <a:lstStyle/>
          <a:p>
            <a:r>
              <a:rPr lang="en-US" sz="2400" b="1" dirty="0">
                <a:solidFill>
                  <a:srgbClr val="7030A0"/>
                </a:solidFill>
              </a:rPr>
              <a:t>5 - </a:t>
            </a:r>
            <a:r>
              <a:rPr lang="en-US" sz="2400" b="1" dirty="0">
                <a:solidFill>
                  <a:srgbClr val="CC3300"/>
                </a:solidFill>
              </a:rPr>
              <a:t>d.</a:t>
            </a:r>
            <a:r>
              <a:rPr lang="en-US" sz="2400" b="1" dirty="0">
                <a:solidFill>
                  <a:srgbClr val="7030A0"/>
                </a:solidFill>
              </a:rPr>
              <a:t> Grade of Metamorphism</a:t>
            </a: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455"/>
          <a:stretch/>
        </p:blipFill>
        <p:spPr>
          <a:xfrm>
            <a:off x="2971800" y="762000"/>
            <a:ext cx="6242304" cy="4239066"/>
          </a:xfrm>
          <a:prstGeom prst="rect">
            <a:avLst/>
          </a:prstGeom>
        </p:spPr>
      </p:pic>
    </p:spTree>
    <p:extLst>
      <p:ext uri="{BB962C8B-B14F-4D97-AF65-F5344CB8AC3E}">
        <p14:creationId xmlns:p14="http://schemas.microsoft.com/office/powerpoint/2010/main" val="219287672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7467600" y="152401"/>
            <a:ext cx="3024802" cy="276999"/>
          </a:xfrm>
          <a:prstGeom prst="rect">
            <a:avLst/>
          </a:prstGeom>
        </p:spPr>
        <p:txBody>
          <a:bodyPr wrap="none">
            <a:spAutoFit/>
          </a:bodyPr>
          <a:lstStyle/>
          <a:p>
            <a:r>
              <a:rPr lang="en-US" sz="1200" dirty="0">
                <a:solidFill>
                  <a:schemeClr val="bg1"/>
                </a:solidFill>
              </a:rPr>
              <a:t>http://geologycafe.com/class/chapter10.html</a:t>
            </a:r>
          </a:p>
        </p:txBody>
      </p:sp>
      <p:grpSp>
        <p:nvGrpSpPr>
          <p:cNvPr id="10" name="Group 9"/>
          <p:cNvGrpSpPr/>
          <p:nvPr/>
        </p:nvGrpSpPr>
        <p:grpSpPr>
          <a:xfrm>
            <a:off x="1524000" y="0"/>
            <a:ext cx="9144000" cy="6858000"/>
            <a:chOff x="0" y="0"/>
            <a:chExt cx="9144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52400" y="1066800"/>
              <a:ext cx="2600583" cy="400110"/>
            </a:xfrm>
            <a:prstGeom prst="rect">
              <a:avLst/>
            </a:prstGeom>
            <a:noFill/>
          </p:spPr>
          <p:txBody>
            <a:bodyPr wrap="square" rtlCol="0">
              <a:spAutoFit/>
            </a:bodyPr>
            <a:lstStyle/>
            <a:p>
              <a:pPr algn="ctr"/>
              <a:r>
                <a:rPr lang="en-US" sz="1000" b="1" dirty="0">
                  <a:solidFill>
                    <a:schemeClr val="bg1"/>
                  </a:solidFill>
                </a:rPr>
                <a:t>The parent rock of slate is shale:</a:t>
              </a:r>
            </a:p>
            <a:p>
              <a:pPr algn="ctr"/>
              <a:r>
                <a:rPr lang="en-US" sz="1000" b="1" dirty="0">
                  <a:solidFill>
                    <a:schemeClr val="bg1"/>
                  </a:solidFill>
                </a:rPr>
                <a:t>a sedimentary rock </a:t>
              </a:r>
            </a:p>
          </p:txBody>
        </p:sp>
      </p:grpSp>
    </p:spTree>
    <p:extLst>
      <p:ext uri="{BB962C8B-B14F-4D97-AF65-F5344CB8AC3E}">
        <p14:creationId xmlns:p14="http://schemas.microsoft.com/office/powerpoint/2010/main" val="401749297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6610" y="46965"/>
            <a:ext cx="8858990" cy="461665"/>
          </a:xfrm>
          <a:prstGeom prst="rect">
            <a:avLst/>
          </a:prstGeom>
        </p:spPr>
        <p:txBody>
          <a:bodyPr wrap="square">
            <a:spAutoFit/>
          </a:bodyPr>
          <a:lstStyle/>
          <a:p>
            <a:r>
              <a:rPr lang="en-US" sz="2400" b="1" dirty="0">
                <a:solidFill>
                  <a:srgbClr val="7030A0"/>
                </a:solidFill>
              </a:rPr>
              <a:t>5 - </a:t>
            </a:r>
            <a:r>
              <a:rPr lang="en-US" sz="2400" b="1" dirty="0">
                <a:solidFill>
                  <a:srgbClr val="CC3300"/>
                </a:solidFill>
              </a:rPr>
              <a:t>e. </a:t>
            </a:r>
            <a:r>
              <a:rPr lang="en-US" sz="2400" b="1" dirty="0">
                <a:solidFill>
                  <a:srgbClr val="7030A0"/>
                </a:solidFill>
              </a:rPr>
              <a:t>Classification of: Sedimentary, igneous and metamorphic Rocks </a:t>
            </a:r>
            <a:endParaRPr lang="en-US" dirty="0"/>
          </a:p>
        </p:txBody>
      </p:sp>
      <p:sp>
        <p:nvSpPr>
          <p:cNvPr id="3" name="Rectangle 2"/>
          <p:cNvSpPr/>
          <p:nvPr/>
        </p:nvSpPr>
        <p:spPr>
          <a:xfrm>
            <a:off x="3313960" y="4114695"/>
            <a:ext cx="5524500" cy="1169551"/>
          </a:xfrm>
          <a:prstGeom prst="rect">
            <a:avLst/>
          </a:prstGeom>
        </p:spPr>
        <p:txBody>
          <a:bodyPr wrap="square">
            <a:spAutoFit/>
          </a:bodyPr>
          <a:lstStyle/>
          <a:p>
            <a:pPr algn="ctr"/>
            <a:r>
              <a:rPr lang="en-US" sz="1400" dirty="0"/>
              <a:t>Here are charts to give you an idea</a:t>
            </a:r>
          </a:p>
          <a:p>
            <a:endParaRPr lang="en-US" sz="1400" dirty="0">
              <a:hlinkClick r:id="rId2"/>
            </a:endParaRPr>
          </a:p>
          <a:p>
            <a:r>
              <a:rPr lang="en-US" sz="1400" dirty="0">
                <a:hlinkClick r:id="rId2"/>
              </a:rPr>
              <a:t>http://scienceviews.com/geology/rockclassificationchart.html</a:t>
            </a:r>
            <a:endParaRPr lang="en-US" sz="1400" dirty="0"/>
          </a:p>
          <a:p>
            <a:endParaRPr lang="en-US" sz="1400" dirty="0"/>
          </a:p>
          <a:p>
            <a:pPr algn="ctr"/>
            <a:r>
              <a:rPr lang="en-US" sz="1400" dirty="0">
                <a:hlinkClick r:id="rId3" action="ppaction://hlinkpres?slideindex=1&amp;slidetitle="/>
              </a:rPr>
              <a:t>http://jersey.uoregon.edu/~mstrick/MinRockID/RockID/RockIDChart.html</a:t>
            </a:r>
            <a:endParaRPr lang="en-US" sz="1400" dirty="0"/>
          </a:p>
        </p:txBody>
      </p:sp>
      <p:sp>
        <p:nvSpPr>
          <p:cNvPr id="4" name="Rectangle 3"/>
          <p:cNvSpPr/>
          <p:nvPr/>
        </p:nvSpPr>
        <p:spPr>
          <a:xfrm>
            <a:off x="3057525" y="5638693"/>
            <a:ext cx="6076950" cy="907941"/>
          </a:xfrm>
          <a:prstGeom prst="rect">
            <a:avLst/>
          </a:prstGeom>
        </p:spPr>
        <p:txBody>
          <a:bodyPr wrap="square">
            <a:spAutoFit/>
          </a:bodyPr>
          <a:lstStyle/>
          <a:p>
            <a:pPr algn="ctr"/>
            <a:r>
              <a:rPr lang="en-US"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http://www.archaeology.ncdcr.gov/ncarch/GeoArcheo/Home.htm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400" dirty="0">
                <a:latin typeface="Calibri" panose="020F0502020204030204" pitchFamily="34" charset="0"/>
                <a:ea typeface="Calibri" panose="020F0502020204030204" pitchFamily="34" charset="0"/>
                <a:cs typeface="Times New Roman" panose="02020603050405020304" pitchFamily="18" charset="0"/>
              </a:rPr>
              <a:t>Click on the “ figure it out ” links on the left side of the page for each class of rock</a:t>
            </a:r>
          </a:p>
          <a:p>
            <a:r>
              <a:rPr lang="en-US" sz="1400" b="1" i="1" dirty="0">
                <a:latin typeface="Calibri" panose="020F0502020204030204" pitchFamily="34" charset="0"/>
                <a:ea typeface="Calibri" panose="020F0502020204030204" pitchFamily="34" charset="0"/>
                <a:cs typeface="Times New Roman" panose="02020603050405020304" pitchFamily="18" charset="0"/>
              </a:rPr>
              <a:t>There is also a flow chart for the identification of rocks.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6515" y="538221"/>
            <a:ext cx="4439390" cy="2579368"/>
          </a:xfrm>
          <a:prstGeom prst="rect">
            <a:avLst/>
          </a:prstGeom>
        </p:spPr>
      </p:pic>
      <p:sp>
        <p:nvSpPr>
          <p:cNvPr id="6" name="Rectangle 5"/>
          <p:cNvSpPr/>
          <p:nvPr/>
        </p:nvSpPr>
        <p:spPr>
          <a:xfrm>
            <a:off x="3513986" y="3137591"/>
            <a:ext cx="5344265" cy="646331"/>
          </a:xfrm>
          <a:prstGeom prst="rect">
            <a:avLst/>
          </a:prstGeom>
        </p:spPr>
        <p:txBody>
          <a:bodyPr wrap="square">
            <a:spAutoFit/>
          </a:bodyPr>
          <a:lstStyle/>
          <a:p>
            <a:r>
              <a:rPr lang="en-US" dirty="0">
                <a:hlinkClick r:id="rId3" action="ppaction://hlinkpres?slideindex=1&amp;slidetitle="/>
              </a:rPr>
              <a:t>http://volcano.oregonstate.edu/book/export/html/196</a:t>
            </a:r>
            <a:endParaRPr lang="en-US" dirty="0"/>
          </a:p>
          <a:p>
            <a:pPr algn="ctr"/>
            <a:r>
              <a:rPr lang="en-US" dirty="0"/>
              <a:t>A good site for information on rocks</a:t>
            </a:r>
          </a:p>
        </p:txBody>
      </p:sp>
    </p:spTree>
    <p:extLst>
      <p:ext uri="{BB962C8B-B14F-4D97-AF65-F5344CB8AC3E}">
        <p14:creationId xmlns:p14="http://schemas.microsoft.com/office/powerpoint/2010/main" val="3593862266"/>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95600" y="1572279"/>
            <a:ext cx="6553200" cy="615554"/>
            <a:chOff x="1371600" y="1572279"/>
            <a:chExt cx="6553200" cy="615554"/>
          </a:xfrm>
        </p:grpSpPr>
        <p:sp>
          <p:nvSpPr>
            <p:cNvPr id="5" name="Rectangle 4"/>
            <p:cNvSpPr/>
            <p:nvPr/>
          </p:nvSpPr>
          <p:spPr>
            <a:xfrm>
              <a:off x="1371600" y="1572279"/>
              <a:ext cx="6553200" cy="307777"/>
            </a:xfrm>
            <a:prstGeom prst="rect">
              <a:avLst/>
            </a:prstGeom>
          </p:spPr>
          <p:txBody>
            <a:bodyPr wrap="square">
              <a:spAutoFit/>
            </a:bodyPr>
            <a:lstStyle/>
            <a:p>
              <a:r>
                <a:rPr lang="en-US" sz="1400" dirty="0">
                  <a:hlinkClick r:id="rId2" action="ppaction://hlinkpres?slideindex=1&amp;slidetitle="/>
                </a:rPr>
                <a:t>http://facweb.bhc.edu/academics/science/harwoodr/geol101/labs/Igneous/index.htm</a:t>
              </a:r>
              <a:endParaRPr lang="en-US" sz="1400" dirty="0"/>
            </a:p>
          </p:txBody>
        </p:sp>
        <p:sp>
          <p:nvSpPr>
            <p:cNvPr id="6" name="TextBox 5"/>
            <p:cNvSpPr txBox="1"/>
            <p:nvPr/>
          </p:nvSpPr>
          <p:spPr>
            <a:xfrm>
              <a:off x="3352800" y="1880056"/>
              <a:ext cx="2438400" cy="307777"/>
            </a:xfrm>
            <a:prstGeom prst="rect">
              <a:avLst/>
            </a:prstGeom>
            <a:noFill/>
          </p:spPr>
          <p:txBody>
            <a:bodyPr wrap="square" rtlCol="0">
              <a:spAutoFit/>
            </a:bodyPr>
            <a:lstStyle/>
            <a:p>
              <a:r>
                <a:rPr lang="en-US" sz="1400" dirty="0"/>
                <a:t>A good chart for Igneous Rocks</a:t>
              </a:r>
            </a:p>
          </p:txBody>
        </p:sp>
      </p:grpSp>
      <p:sp>
        <p:nvSpPr>
          <p:cNvPr id="7" name="Rectangle 6"/>
          <p:cNvSpPr/>
          <p:nvPr/>
        </p:nvSpPr>
        <p:spPr>
          <a:xfrm>
            <a:off x="3715305" y="533401"/>
            <a:ext cx="4913790" cy="461665"/>
          </a:xfrm>
          <a:prstGeom prst="rect">
            <a:avLst/>
          </a:prstGeom>
        </p:spPr>
        <p:txBody>
          <a:bodyPr wrap="square">
            <a:spAutoFit/>
          </a:bodyPr>
          <a:lstStyle/>
          <a:p>
            <a:r>
              <a:rPr lang="en-US" sz="2400" b="1" dirty="0">
                <a:solidFill>
                  <a:srgbClr val="7030A0"/>
                </a:solidFill>
              </a:rPr>
              <a:t>5 - </a:t>
            </a:r>
            <a:r>
              <a:rPr lang="en-US" sz="2400" b="1" dirty="0">
                <a:solidFill>
                  <a:srgbClr val="CC3300"/>
                </a:solidFill>
              </a:rPr>
              <a:t>e.</a:t>
            </a:r>
            <a:r>
              <a:rPr lang="en-US" sz="2400" b="1" dirty="0">
                <a:solidFill>
                  <a:srgbClr val="7030A0"/>
                </a:solidFill>
              </a:rPr>
              <a:t>  Classification of: Igneous Rocks </a:t>
            </a:r>
            <a:endParaRPr lang="en-US" dirty="0"/>
          </a:p>
        </p:txBody>
      </p:sp>
    </p:spTree>
    <p:extLst>
      <p:ext uri="{BB962C8B-B14F-4D97-AF65-F5344CB8AC3E}">
        <p14:creationId xmlns:p14="http://schemas.microsoft.com/office/powerpoint/2010/main" val="3429896022"/>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4191" y="609601"/>
            <a:ext cx="5419818" cy="461665"/>
          </a:xfrm>
          <a:prstGeom prst="rect">
            <a:avLst/>
          </a:prstGeom>
        </p:spPr>
        <p:txBody>
          <a:bodyPr wrap="square">
            <a:spAutoFit/>
          </a:bodyPr>
          <a:lstStyle/>
          <a:p>
            <a:r>
              <a:rPr lang="en-US" sz="2400" b="1" dirty="0">
                <a:solidFill>
                  <a:srgbClr val="7030A0"/>
                </a:solidFill>
              </a:rPr>
              <a:t>5 - </a:t>
            </a:r>
            <a:r>
              <a:rPr lang="en-US" sz="2400" b="1" dirty="0">
                <a:solidFill>
                  <a:srgbClr val="CC3300"/>
                </a:solidFill>
              </a:rPr>
              <a:t>e.</a:t>
            </a:r>
            <a:r>
              <a:rPr lang="en-US" sz="2400" b="1" dirty="0">
                <a:solidFill>
                  <a:srgbClr val="7030A0"/>
                </a:solidFill>
              </a:rPr>
              <a:t> Classification of: Sedimentary Rocks </a:t>
            </a:r>
            <a:endParaRPr lang="en-US" dirty="0"/>
          </a:p>
        </p:txBody>
      </p:sp>
      <p:sp>
        <p:nvSpPr>
          <p:cNvPr id="6" name="Rectangle 5"/>
          <p:cNvSpPr/>
          <p:nvPr/>
        </p:nvSpPr>
        <p:spPr>
          <a:xfrm>
            <a:off x="3320988" y="2656164"/>
            <a:ext cx="5410200" cy="307777"/>
          </a:xfrm>
          <a:prstGeom prst="rect">
            <a:avLst/>
          </a:prstGeom>
        </p:spPr>
        <p:txBody>
          <a:bodyPr wrap="square">
            <a:spAutoFit/>
          </a:bodyPr>
          <a:lstStyle/>
          <a:p>
            <a:r>
              <a:rPr lang="en-US" sz="1400" dirty="0">
                <a:hlinkClick r:id="rId2" action="ppaction://hlinkpres?slideindex=1&amp;slidetitle="/>
              </a:rPr>
              <a:t>https://commons.wvc.edu/rdawes/basics/BscsTables/sedimentary.html</a:t>
            </a:r>
            <a:endParaRPr lang="en-US" sz="1400" dirty="0"/>
          </a:p>
        </p:txBody>
      </p:sp>
      <p:grpSp>
        <p:nvGrpSpPr>
          <p:cNvPr id="8" name="Group 7"/>
          <p:cNvGrpSpPr/>
          <p:nvPr/>
        </p:nvGrpSpPr>
        <p:grpSpPr>
          <a:xfrm>
            <a:off x="3307671" y="2133600"/>
            <a:ext cx="5676900" cy="1845112"/>
            <a:chOff x="1771650" y="2133602"/>
            <a:chExt cx="5676900" cy="1845112"/>
          </a:xfrm>
        </p:grpSpPr>
        <p:grpSp>
          <p:nvGrpSpPr>
            <p:cNvPr id="5" name="Group 4"/>
            <p:cNvGrpSpPr/>
            <p:nvPr/>
          </p:nvGrpSpPr>
          <p:grpSpPr>
            <a:xfrm>
              <a:off x="1828800" y="2133602"/>
              <a:ext cx="5562600" cy="1845112"/>
              <a:chOff x="1828800" y="1828800"/>
              <a:chExt cx="5562600" cy="428324"/>
            </a:xfrm>
          </p:grpSpPr>
          <p:sp>
            <p:nvSpPr>
              <p:cNvPr id="3" name="Rectangle 2"/>
              <p:cNvSpPr/>
              <p:nvPr/>
            </p:nvSpPr>
            <p:spPr>
              <a:xfrm>
                <a:off x="1828800" y="1828800"/>
                <a:ext cx="5562600" cy="71447"/>
              </a:xfrm>
              <a:prstGeom prst="rect">
                <a:avLst/>
              </a:prstGeom>
            </p:spPr>
            <p:txBody>
              <a:bodyPr wrap="square">
                <a:spAutoFit/>
              </a:bodyPr>
              <a:lstStyle/>
              <a:p>
                <a:r>
                  <a:rPr lang="en-US" sz="1400" dirty="0">
                    <a:hlinkClick r:id="rId2" action="ppaction://hlinkpres?slideindex=1&amp;slidetitle="/>
                  </a:rPr>
                  <a:t>http://jersey.uoregon.edu/~mstrick/MinRockID/RockID/Sedimentary.html</a:t>
                </a:r>
                <a:endParaRPr lang="en-US" sz="1400" dirty="0"/>
              </a:p>
            </p:txBody>
          </p:sp>
          <p:sp>
            <p:nvSpPr>
              <p:cNvPr id="4" name="TextBox 3"/>
              <p:cNvSpPr txBox="1"/>
              <p:nvPr/>
            </p:nvSpPr>
            <p:spPr>
              <a:xfrm>
                <a:off x="3429000" y="2185677"/>
                <a:ext cx="2362200" cy="71447"/>
              </a:xfrm>
              <a:prstGeom prst="rect">
                <a:avLst/>
              </a:prstGeom>
              <a:noFill/>
            </p:spPr>
            <p:txBody>
              <a:bodyPr wrap="square" rtlCol="0">
                <a:spAutoFit/>
              </a:bodyPr>
              <a:lstStyle/>
              <a:p>
                <a:r>
                  <a:rPr lang="en-US" sz="1400" dirty="0"/>
                  <a:t>Charts for Sedimentary Rocks</a:t>
                </a:r>
              </a:p>
            </p:txBody>
          </p:sp>
        </p:grpSp>
        <p:sp>
          <p:nvSpPr>
            <p:cNvPr id="7" name="Rectangle 6"/>
            <p:cNvSpPr/>
            <p:nvPr/>
          </p:nvSpPr>
          <p:spPr>
            <a:xfrm>
              <a:off x="1771650" y="3199606"/>
              <a:ext cx="5676900" cy="307777"/>
            </a:xfrm>
            <a:prstGeom prst="rect">
              <a:avLst/>
            </a:prstGeom>
          </p:spPr>
          <p:txBody>
            <a:bodyPr wrap="square">
              <a:spAutoFit/>
            </a:bodyPr>
            <a:lstStyle/>
            <a:p>
              <a:r>
                <a:rPr lang="en-US" sz="1400" dirty="0">
                  <a:hlinkClick r:id="rId2" action="ppaction://hlinkpres?slideindex=1&amp;slidetitle="/>
                </a:rPr>
                <a:t>http://core.ecu.edu/geology/harper/Metamorphic/metamorphic_new.cfm</a:t>
              </a:r>
              <a:endParaRPr lang="en-US" sz="1400" dirty="0"/>
            </a:p>
          </p:txBody>
        </p:sp>
      </p:grpSp>
    </p:spTree>
    <p:extLst>
      <p:ext uri="{BB962C8B-B14F-4D97-AF65-F5344CB8AC3E}">
        <p14:creationId xmlns:p14="http://schemas.microsoft.com/office/powerpoint/2010/main" val="194694579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0900" y="1600200"/>
            <a:ext cx="5410200" cy="738664"/>
          </a:xfrm>
          <a:prstGeom prst="rect">
            <a:avLst/>
          </a:prstGeom>
        </p:spPr>
        <p:txBody>
          <a:bodyPr wrap="square">
            <a:spAutoFit/>
          </a:bodyPr>
          <a:lstStyle/>
          <a:p>
            <a:r>
              <a:rPr lang="en-US" sz="1400" dirty="0">
                <a:hlinkClick r:id="rId2" action="ppaction://hlinkpres?slideindex=1&amp;slidetitle="/>
              </a:rPr>
              <a:t>http://jersey.uoregon.edu/~mstrick/MinRockID/RockID/MetaClass.html</a:t>
            </a:r>
            <a:endParaRPr lang="en-US" sz="1400" dirty="0"/>
          </a:p>
          <a:p>
            <a:endParaRPr lang="en-US" sz="1400" dirty="0"/>
          </a:p>
          <a:p>
            <a:r>
              <a:rPr lang="en-US" sz="1400" dirty="0"/>
              <a:t>A good chart for Metamorphic Rocks</a:t>
            </a:r>
          </a:p>
        </p:txBody>
      </p:sp>
      <p:sp>
        <p:nvSpPr>
          <p:cNvPr id="3" name="Rectangle 2"/>
          <p:cNvSpPr/>
          <p:nvPr/>
        </p:nvSpPr>
        <p:spPr>
          <a:xfrm>
            <a:off x="3343275" y="457201"/>
            <a:ext cx="5534025" cy="461665"/>
          </a:xfrm>
          <a:prstGeom prst="rect">
            <a:avLst/>
          </a:prstGeom>
        </p:spPr>
        <p:txBody>
          <a:bodyPr wrap="square">
            <a:spAutoFit/>
          </a:bodyPr>
          <a:lstStyle/>
          <a:p>
            <a:r>
              <a:rPr lang="en-US" sz="2400" b="1" dirty="0">
                <a:solidFill>
                  <a:srgbClr val="7030A0"/>
                </a:solidFill>
              </a:rPr>
              <a:t>5 - </a:t>
            </a:r>
            <a:r>
              <a:rPr lang="en-US" sz="2400" b="1" dirty="0">
                <a:solidFill>
                  <a:srgbClr val="CC3300"/>
                </a:solidFill>
              </a:rPr>
              <a:t>e.</a:t>
            </a:r>
            <a:r>
              <a:rPr lang="en-US" sz="2400" b="1" dirty="0">
                <a:solidFill>
                  <a:srgbClr val="7030A0"/>
                </a:solidFill>
              </a:rPr>
              <a:t> Classification of: Metamorphic Rocks </a:t>
            </a:r>
            <a:endParaRPr lang="en-US" dirty="0"/>
          </a:p>
        </p:txBody>
      </p:sp>
      <p:sp>
        <p:nvSpPr>
          <p:cNvPr id="4" name="Rectangle 3"/>
          <p:cNvSpPr/>
          <p:nvPr/>
        </p:nvSpPr>
        <p:spPr>
          <a:xfrm>
            <a:off x="3314700" y="3124201"/>
            <a:ext cx="5562600" cy="1015663"/>
          </a:xfrm>
          <a:prstGeom prst="rect">
            <a:avLst/>
          </a:prstGeom>
        </p:spPr>
        <p:txBody>
          <a:bodyPr wrap="square">
            <a:spAutoFit/>
          </a:bodyPr>
          <a:lstStyle/>
          <a:p>
            <a:r>
              <a:rPr lang="en-US" sz="1400" dirty="0">
                <a:hlinkClick r:id="rId2" action="ppaction://hlinkpres?slideindex=1&amp;slidetitle="/>
              </a:rPr>
              <a:t>http://faculty.chemeketa.edu/afrank1/rocks/metamorphic/metaclass.htm</a:t>
            </a:r>
            <a:endParaRPr lang="en-US" sz="1400" dirty="0"/>
          </a:p>
          <a:p>
            <a:endParaRPr lang="en-US" dirty="0"/>
          </a:p>
          <a:p>
            <a:r>
              <a:rPr lang="en-US" sz="1400" dirty="0"/>
              <a:t>A site showing the progression of Metamorphic Rocks</a:t>
            </a:r>
          </a:p>
          <a:p>
            <a:endParaRPr lang="en-US" sz="1400" dirty="0"/>
          </a:p>
        </p:txBody>
      </p:sp>
    </p:spTree>
    <p:extLst>
      <p:ext uri="{BB962C8B-B14F-4D97-AF65-F5344CB8AC3E}">
        <p14:creationId xmlns:p14="http://schemas.microsoft.com/office/powerpoint/2010/main" val="3023155922"/>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0823" y="1"/>
            <a:ext cx="3472554" cy="461665"/>
          </a:xfrm>
          <a:prstGeom prst="rect">
            <a:avLst/>
          </a:prstGeom>
        </p:spPr>
        <p:txBody>
          <a:bodyPr wrap="none">
            <a:spAutoFit/>
          </a:bodyPr>
          <a:lstStyle/>
          <a:p>
            <a:pPr algn="ctr"/>
            <a:r>
              <a:rPr lang="en-US" sz="2400" b="1" dirty="0">
                <a:solidFill>
                  <a:srgbClr val="7030A0"/>
                </a:solidFill>
              </a:rPr>
              <a:t>5. Minerals: Identification</a:t>
            </a:r>
          </a:p>
        </p:txBody>
      </p:sp>
      <p:pic>
        <p:nvPicPr>
          <p:cNvPr id="4" name="Picture 3"/>
          <p:cNvPicPr>
            <a:picLocks noChangeAspect="1"/>
          </p:cNvPicPr>
          <p:nvPr/>
        </p:nvPicPr>
        <p:blipFill>
          <a:blip r:embed="rId2"/>
          <a:stretch>
            <a:fillRect/>
          </a:stretch>
        </p:blipFill>
        <p:spPr>
          <a:xfrm rot="16200000">
            <a:off x="3304029" y="-659563"/>
            <a:ext cx="5606143" cy="7848600"/>
          </a:xfrm>
          <a:prstGeom prst="rect">
            <a:avLst/>
          </a:prstGeom>
        </p:spPr>
      </p:pic>
      <p:sp>
        <p:nvSpPr>
          <p:cNvPr id="3" name="Rectangle 2"/>
          <p:cNvSpPr/>
          <p:nvPr/>
        </p:nvSpPr>
        <p:spPr>
          <a:xfrm>
            <a:off x="3962401" y="6221698"/>
            <a:ext cx="4392677" cy="307777"/>
          </a:xfrm>
          <a:prstGeom prst="rect">
            <a:avLst/>
          </a:prstGeom>
        </p:spPr>
        <p:txBody>
          <a:bodyPr wrap="none">
            <a:spAutoFit/>
          </a:bodyPr>
          <a:lstStyle/>
          <a:p>
            <a:r>
              <a:rPr lang="en-US"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http://skywalker.cochise.edu/wellerr/mineral/minlist.htm</a:t>
            </a:r>
            <a:endParaRPr lang="en-US" dirty="0"/>
          </a:p>
        </p:txBody>
      </p:sp>
    </p:spTree>
    <p:extLst>
      <p:ext uri="{BB962C8B-B14F-4D97-AF65-F5344CB8AC3E}">
        <p14:creationId xmlns:p14="http://schemas.microsoft.com/office/powerpoint/2010/main" val="294187759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9021" y="636234"/>
            <a:ext cx="6553200" cy="5262979"/>
          </a:xfrm>
          <a:prstGeom prst="rect">
            <a:avLst/>
          </a:prstGeom>
        </p:spPr>
        <p:txBody>
          <a:bodyPr wrap="square">
            <a:spAutoFit/>
          </a:bodyPr>
          <a:lstStyle/>
          <a:p>
            <a:r>
              <a:rPr lang="en-US" sz="2400" dirty="0"/>
              <a:t>Your students will need </a:t>
            </a:r>
            <a:r>
              <a:rPr lang="en-US" sz="2400" b="1" dirty="0"/>
              <a:t>PowerPoint</a:t>
            </a:r>
            <a:r>
              <a:rPr lang="en-US" sz="2400" dirty="0"/>
              <a:t> </a:t>
            </a:r>
            <a:endParaRPr lang="en-US" sz="2400" dirty="0" smtClean="0"/>
          </a:p>
          <a:p>
            <a:r>
              <a:rPr lang="en-US" sz="2400" dirty="0" smtClean="0"/>
              <a:t>for </a:t>
            </a:r>
            <a:r>
              <a:rPr lang="en-US" sz="2400" dirty="0"/>
              <a:t>some of the information on line.</a:t>
            </a:r>
          </a:p>
          <a:p>
            <a:r>
              <a:rPr lang="en-US" sz="2400" dirty="0"/>
              <a:t>Some computers don’t have it.</a:t>
            </a:r>
          </a:p>
          <a:p>
            <a:endParaRPr lang="en-US" sz="2400" dirty="0"/>
          </a:p>
          <a:p>
            <a:endParaRPr lang="en-US" sz="2400" dirty="0"/>
          </a:p>
          <a:p>
            <a:r>
              <a:rPr lang="en-US" sz="2400" b="1" dirty="0"/>
              <a:t>PowerPoint Viewer</a:t>
            </a:r>
            <a:r>
              <a:rPr lang="en-US" sz="2400" dirty="0"/>
              <a:t> </a:t>
            </a:r>
          </a:p>
          <a:p>
            <a:r>
              <a:rPr lang="en-US" sz="2400" dirty="0"/>
              <a:t>It is a free download from Microsoft.</a:t>
            </a:r>
          </a:p>
          <a:p>
            <a:r>
              <a:rPr lang="en-US" sz="2400" dirty="0"/>
              <a:t>It will allow you to view PowerPoint presentations, just not create them.</a:t>
            </a:r>
          </a:p>
          <a:p>
            <a:endParaRPr lang="en-US" sz="2400" dirty="0"/>
          </a:p>
          <a:p>
            <a:endParaRPr lang="en-US" sz="2400" dirty="0"/>
          </a:p>
          <a:p>
            <a:endParaRPr lang="en-US" sz="2400" dirty="0"/>
          </a:p>
          <a:p>
            <a:r>
              <a:rPr lang="en-US" sz="2400" dirty="0"/>
              <a:t>The same goes for </a:t>
            </a:r>
            <a:r>
              <a:rPr lang="en-US" sz="2400" b="1" dirty="0"/>
              <a:t>Adobe Reade</a:t>
            </a:r>
            <a:r>
              <a:rPr lang="en-US" sz="2400" dirty="0"/>
              <a:t>r, </a:t>
            </a:r>
          </a:p>
          <a:p>
            <a:r>
              <a:rPr lang="en-US" sz="2400" dirty="0"/>
              <a:t>this will let them view PDF presentations.</a:t>
            </a:r>
          </a:p>
        </p:txBody>
      </p:sp>
      <p:sp>
        <p:nvSpPr>
          <p:cNvPr id="3" name="Rectangle 2"/>
          <p:cNvSpPr/>
          <p:nvPr/>
        </p:nvSpPr>
        <p:spPr>
          <a:xfrm>
            <a:off x="3124200" y="4038600"/>
            <a:ext cx="6248400" cy="369332"/>
          </a:xfrm>
          <a:prstGeom prst="rect">
            <a:avLst/>
          </a:prstGeom>
        </p:spPr>
        <p:txBody>
          <a:bodyPr wrap="square">
            <a:spAutoFit/>
          </a:bodyPr>
          <a:lstStyle/>
          <a:p>
            <a:r>
              <a:rPr lang="en-US" dirty="0">
                <a:hlinkClick r:id="rId2" action="ppaction://hlinkpres?slideindex=1&amp;slidetitle="/>
              </a:rPr>
              <a:t>https://www.microsoft.com/en-us/download/details.aspx?id=13</a:t>
            </a:r>
            <a:endParaRPr lang="en-US" dirty="0"/>
          </a:p>
        </p:txBody>
      </p:sp>
      <p:sp>
        <p:nvSpPr>
          <p:cNvPr id="4" name="Rectangle 3"/>
          <p:cNvSpPr/>
          <p:nvPr/>
        </p:nvSpPr>
        <p:spPr>
          <a:xfrm>
            <a:off x="3136037" y="5791200"/>
            <a:ext cx="4161588" cy="369332"/>
          </a:xfrm>
          <a:prstGeom prst="rect">
            <a:avLst/>
          </a:prstGeom>
        </p:spPr>
        <p:txBody>
          <a:bodyPr wrap="none">
            <a:spAutoFit/>
          </a:bodyPr>
          <a:lstStyle/>
          <a:p>
            <a:r>
              <a:rPr lang="en-US" dirty="0">
                <a:hlinkClick r:id="rId2" action="ppaction://hlinkpres?slideindex=1&amp;slidetitle="/>
              </a:rPr>
              <a:t>https://get.adobe.com/reader/enterprise</a:t>
            </a:r>
            <a:r>
              <a:rPr lang="en-US" dirty="0"/>
              <a:t>/</a:t>
            </a:r>
          </a:p>
        </p:txBody>
      </p:sp>
    </p:spTree>
    <p:extLst>
      <p:ext uri="{BB962C8B-B14F-4D97-AF65-F5344CB8AC3E}">
        <p14:creationId xmlns:p14="http://schemas.microsoft.com/office/powerpoint/2010/main" val="3963504035"/>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600" y="2743201"/>
            <a:ext cx="11658600" cy="2154436"/>
          </a:xfrm>
          <a:prstGeom prst="rect">
            <a:avLst/>
          </a:prstGeom>
        </p:spPr>
        <p:txBody>
          <a:bodyPr wrap="square">
            <a:spAutoFit/>
          </a:bodyPr>
          <a:lstStyle/>
          <a:p>
            <a:pPr lvl="0" algn="ctr"/>
            <a:r>
              <a:rPr 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Any of the field guides will give information and have pictures of the minerals on the list.</a:t>
            </a:r>
          </a:p>
          <a:p>
            <a:pPr lvl="0"/>
            <a:endPar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endParaRPr lang="en-US" sz="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 would recommend buying the guides ( if possible ) and having the students browse through them several times,</a:t>
            </a:r>
          </a:p>
          <a:p>
            <a:pPr lvl="0" algn="ct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as well as looking at pictures on </a:t>
            </a:r>
            <a:r>
              <a:rPr lang="en-US" sz="14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line</a:t>
            </a:r>
          </a:p>
          <a:p>
            <a:pPr lvl="0" algn="ctr"/>
            <a:endPar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endParaRPr lang="en-U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endPar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to </a:t>
            </a:r>
            <a:r>
              <a:rPr lang="en-US" sz="2600" b="1" dirty="0">
                <a:solidFill>
                  <a:srgbClr val="993300"/>
                </a:solidFill>
                <a:latin typeface="Calibri" panose="020F0502020204030204" pitchFamily="34" charset="0"/>
                <a:ea typeface="Calibri" panose="020F0502020204030204" pitchFamily="34" charset="0"/>
                <a:cs typeface="Times New Roman" panose="02020603050405020304" pitchFamily="18" charset="0"/>
              </a:rPr>
              <a:t>get</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336600"/>
                </a:solidFill>
                <a:latin typeface="Calibri" panose="020F0502020204030204" pitchFamily="34" charset="0"/>
                <a:ea typeface="Calibri" panose="020F0502020204030204" pitchFamily="34" charset="0"/>
                <a:cs typeface="Times New Roman" panose="02020603050405020304" pitchFamily="18" charset="0"/>
              </a:rPr>
              <a:t>an</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A121C9"/>
                </a:solidFill>
                <a:latin typeface="Calibri" panose="020F0502020204030204" pitchFamily="34" charset="0"/>
                <a:ea typeface="Calibri" panose="020F0502020204030204" pitchFamily="34" charset="0"/>
                <a:cs typeface="Times New Roman" panose="02020603050405020304" pitchFamily="18" charset="0"/>
              </a:rPr>
              <a:t>idea </a:t>
            </a:r>
            <a:r>
              <a:rPr lang="en-US" sz="2600" b="1" dirty="0">
                <a:solidFill>
                  <a:srgbClr val="0033CC"/>
                </a:solidFill>
                <a:latin typeface="Calibri" panose="020F0502020204030204" pitchFamily="34" charset="0"/>
                <a:ea typeface="Calibri" panose="020F0502020204030204" pitchFamily="34" charset="0"/>
                <a:cs typeface="Times New Roman" panose="02020603050405020304" pitchFamily="18" charset="0"/>
              </a:rPr>
              <a:t>of</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CC3300"/>
                </a:solidFill>
                <a:latin typeface="Calibri" panose="020F0502020204030204" pitchFamily="34" charset="0"/>
                <a:ea typeface="Calibri" panose="020F0502020204030204" pitchFamily="34" charset="0"/>
                <a:cs typeface="Times New Roman" panose="02020603050405020304" pitchFamily="18" charset="0"/>
              </a:rPr>
              <a:t>the</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B025DB"/>
                </a:solidFill>
                <a:latin typeface="Calibri" panose="020F0502020204030204" pitchFamily="34" charset="0"/>
                <a:ea typeface="Calibri" panose="020F0502020204030204" pitchFamily="34" charset="0"/>
                <a:cs typeface="Times New Roman" panose="02020603050405020304" pitchFamily="18" charset="0"/>
              </a:rPr>
              <a:t>different</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FF00FF"/>
                </a:solidFill>
                <a:latin typeface="Calibri" panose="020F0502020204030204" pitchFamily="34" charset="0"/>
                <a:ea typeface="Calibri" panose="020F0502020204030204" pitchFamily="34" charset="0"/>
                <a:cs typeface="Times New Roman" panose="02020603050405020304" pitchFamily="18" charset="0"/>
              </a:rPr>
              <a:t>colors </a:t>
            </a:r>
            <a:r>
              <a:rPr lang="en-US" sz="2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 </a:t>
            </a:r>
            <a:r>
              <a:rPr lang="en-US" sz="2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habit</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the</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0099FF"/>
                </a:solidFill>
                <a:latin typeface="Calibri" panose="020F0502020204030204" pitchFamily="34" charset="0"/>
                <a:ea typeface="Calibri" panose="020F0502020204030204" pitchFamily="34" charset="0"/>
                <a:cs typeface="Times New Roman" panose="02020603050405020304" pitchFamily="18" charset="0"/>
              </a:rPr>
              <a:t>same</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FF66FF"/>
                </a:solidFill>
                <a:latin typeface="Calibri" panose="020F0502020204030204" pitchFamily="34" charset="0"/>
                <a:ea typeface="Calibri" panose="020F0502020204030204" pitchFamily="34" charset="0"/>
                <a:cs typeface="Times New Roman" panose="02020603050405020304" pitchFamily="18" charset="0"/>
              </a:rPr>
              <a:t>mineral</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00CC99"/>
                </a:solidFill>
                <a:latin typeface="Calibri" panose="020F0502020204030204" pitchFamily="34" charset="0"/>
                <a:ea typeface="Calibri" panose="020F0502020204030204" pitchFamily="34" charset="0"/>
                <a:cs typeface="Times New Roman" panose="02020603050405020304" pitchFamily="18" charset="0"/>
              </a:rPr>
              <a:t>on</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FF6699"/>
                </a:solidFill>
                <a:latin typeface="Calibri" panose="020F0502020204030204" pitchFamily="34" charset="0"/>
                <a:ea typeface="Calibri" panose="020F0502020204030204" pitchFamily="34" charset="0"/>
                <a:cs typeface="Times New Roman" panose="02020603050405020304" pitchFamily="18" charset="0"/>
              </a:rPr>
              <a:t>the </a:t>
            </a:r>
            <a:r>
              <a:rPr lang="en-US" sz="2600" b="1"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rPr>
              <a:t>list </a:t>
            </a:r>
            <a:r>
              <a:rPr lang="en-US" sz="2600" b="1" dirty="0">
                <a:solidFill>
                  <a:srgbClr val="0033CC"/>
                </a:solidFill>
                <a:latin typeface="Calibri" panose="020F0502020204030204" pitchFamily="34" charset="0"/>
                <a:ea typeface="Calibri" panose="020F0502020204030204" pitchFamily="34" charset="0"/>
                <a:cs typeface="Times New Roman" panose="02020603050405020304" pitchFamily="18" charset="0"/>
              </a:rPr>
              <a:t>can</a:t>
            </a:r>
            <a:r>
              <a:rPr lang="en-US" sz="2600" b="1" dirty="0">
                <a:solidFill>
                  <a:srgbClr val="990000"/>
                </a:solidFill>
                <a:latin typeface="Calibri" panose="020F0502020204030204" pitchFamily="34" charset="0"/>
                <a:ea typeface="Calibri" panose="020F0502020204030204" pitchFamily="34" charset="0"/>
                <a:cs typeface="Times New Roman" panose="02020603050405020304" pitchFamily="18" charset="0"/>
              </a:rPr>
              <a:t> </a:t>
            </a:r>
            <a:r>
              <a:rPr lang="en-US" sz="2600" b="1" dirty="0">
                <a:solidFill>
                  <a:srgbClr val="339933"/>
                </a:solidFill>
                <a:latin typeface="Calibri" panose="020F0502020204030204" pitchFamily="34" charset="0"/>
                <a:ea typeface="Calibri" panose="020F0502020204030204" pitchFamily="34" charset="0"/>
                <a:cs typeface="Times New Roman" panose="02020603050405020304" pitchFamily="18" charset="0"/>
              </a:rPr>
              <a:t>be.</a:t>
            </a:r>
          </a:p>
          <a:p>
            <a:pPr lvl="0"/>
            <a:r>
              <a:rPr lang="en-US" sz="800" dirty="0">
                <a:solidFill>
                  <a:srgbClr val="009999"/>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Box 2"/>
          <p:cNvSpPr txBox="1"/>
          <p:nvPr/>
        </p:nvSpPr>
        <p:spPr>
          <a:xfrm>
            <a:off x="3048000" y="762000"/>
            <a:ext cx="6019800" cy="1477328"/>
          </a:xfrm>
          <a:prstGeom prst="rect">
            <a:avLst/>
          </a:prstGeom>
          <a:noFill/>
        </p:spPr>
        <p:txBody>
          <a:bodyPr wrap="square" rtlCol="0">
            <a:spAutoFit/>
          </a:bodyPr>
          <a:lstStyle/>
          <a:p>
            <a:r>
              <a:rPr lang="en-US" b="1" dirty="0">
                <a:solidFill>
                  <a:schemeClr val="bg1"/>
                </a:solidFill>
              </a:rPr>
              <a:t>National Audubon Society Field Guide to Rocks and Minerals</a:t>
            </a:r>
          </a:p>
          <a:p>
            <a:endParaRPr lang="en-US" b="1" dirty="0">
              <a:solidFill>
                <a:schemeClr val="bg1"/>
              </a:solidFill>
            </a:endParaRPr>
          </a:p>
          <a:p>
            <a:r>
              <a:rPr lang="en-US" b="1" dirty="0">
                <a:solidFill>
                  <a:schemeClr val="bg1"/>
                </a:solidFill>
              </a:rPr>
              <a:t>Peterson Field Guides Rocks and Minerals</a:t>
            </a:r>
          </a:p>
          <a:p>
            <a:endParaRPr lang="en-US" b="1" dirty="0">
              <a:solidFill>
                <a:schemeClr val="bg1"/>
              </a:solidFill>
            </a:endParaRPr>
          </a:p>
          <a:p>
            <a:r>
              <a:rPr lang="en-US" b="1" dirty="0">
                <a:solidFill>
                  <a:schemeClr val="bg1"/>
                </a:solidFill>
              </a:rPr>
              <a:t>Simon and Schuster’s  Guide to Rocks &amp; Minerals    </a:t>
            </a:r>
          </a:p>
        </p:txBody>
      </p:sp>
    </p:spTree>
    <p:extLst>
      <p:ext uri="{BB962C8B-B14F-4D97-AF65-F5344CB8AC3E}">
        <p14:creationId xmlns:p14="http://schemas.microsoft.com/office/powerpoint/2010/main" val="211518038"/>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1" y="228600"/>
            <a:ext cx="5006499" cy="369332"/>
          </a:xfrm>
          <a:prstGeom prst="rect">
            <a:avLst/>
          </a:prstGeom>
        </p:spPr>
        <p:txBody>
          <a:bodyPr wrap="none">
            <a:spAutoFit/>
          </a:bodyPr>
          <a:lstStyle/>
          <a:p>
            <a:pPr algn="ctr"/>
            <a:r>
              <a:rPr lang="en-US" b="1" dirty="0">
                <a:solidFill>
                  <a:srgbClr val="7030A0"/>
                </a:solidFill>
                <a:latin typeface="Arial" panose="020B0604020202020204" pitchFamily="34" charset="0"/>
                <a:cs typeface="Arial" panose="020B0604020202020204" pitchFamily="34" charset="0"/>
              </a:rPr>
              <a:t>5 – </a:t>
            </a:r>
            <a:r>
              <a:rPr lang="en-US" b="1" dirty="0">
                <a:solidFill>
                  <a:srgbClr val="CC3300"/>
                </a:solidFill>
                <a:latin typeface="Arial" panose="020B0604020202020204" pitchFamily="34" charset="0"/>
                <a:cs typeface="Arial" panose="020B0604020202020204" pitchFamily="34" charset="0"/>
              </a:rPr>
              <a:t>f. </a:t>
            </a:r>
            <a:r>
              <a:rPr lang="en-US" b="1" dirty="0">
                <a:solidFill>
                  <a:srgbClr val="7030A0"/>
                </a:solidFill>
                <a:latin typeface="Arial" panose="020B0604020202020204" pitchFamily="34" charset="0"/>
                <a:cs typeface="Arial" panose="020B0604020202020204" pitchFamily="34" charset="0"/>
              </a:rPr>
              <a:t>Methods &amp; environments of formation </a:t>
            </a:r>
          </a:p>
        </p:txBody>
      </p:sp>
      <p:sp>
        <p:nvSpPr>
          <p:cNvPr id="4" name="Rectangle 3"/>
          <p:cNvSpPr/>
          <p:nvPr/>
        </p:nvSpPr>
        <p:spPr>
          <a:xfrm>
            <a:off x="2617549" y="838201"/>
            <a:ext cx="6934200" cy="4555093"/>
          </a:xfrm>
          <a:prstGeom prst="rect">
            <a:avLst/>
          </a:prstGeom>
        </p:spPr>
        <p:txBody>
          <a:bodyPr wrap="square">
            <a:spAutoFit/>
          </a:bodyPr>
          <a:lstStyle/>
          <a:p>
            <a:r>
              <a:rPr lang="en-US" b="1" dirty="0">
                <a:solidFill>
                  <a:srgbClr val="0000FF"/>
                </a:solidFill>
              </a:rPr>
              <a:t>•	Minerals form in a variety of ways, in different environments.</a:t>
            </a:r>
          </a:p>
          <a:p>
            <a:endParaRPr lang="en-US" b="1" dirty="0">
              <a:solidFill>
                <a:srgbClr val="0000FF"/>
              </a:solidFill>
            </a:endParaRPr>
          </a:p>
          <a:p>
            <a:r>
              <a:rPr lang="en-US" b="1" dirty="0">
                <a:solidFill>
                  <a:srgbClr val="0000FF"/>
                </a:solidFill>
              </a:rPr>
              <a:t>•	Crystallization from melt (igneous rocks)</a:t>
            </a:r>
          </a:p>
          <a:p>
            <a:endParaRPr lang="en-US" b="1" dirty="0">
              <a:solidFill>
                <a:srgbClr val="0000FF"/>
              </a:solidFill>
            </a:endParaRPr>
          </a:p>
          <a:p>
            <a:r>
              <a:rPr lang="en-US" b="1" dirty="0">
                <a:solidFill>
                  <a:srgbClr val="0000FF"/>
                </a:solidFill>
              </a:rPr>
              <a:t>•	Precipitation from water</a:t>
            </a:r>
          </a:p>
          <a:p>
            <a:r>
              <a:rPr lang="en-US" b="1" dirty="0">
                <a:solidFill>
                  <a:srgbClr val="0000FF"/>
                </a:solidFill>
              </a:rPr>
              <a:t>— Evaporation of sea water forming chemical sedimentary rock </a:t>
            </a:r>
          </a:p>
          <a:p>
            <a:r>
              <a:rPr lang="en-US" b="1" dirty="0">
                <a:solidFill>
                  <a:srgbClr val="0000FF"/>
                </a:solidFill>
              </a:rPr>
              <a:t>such as gypsum rock salt </a:t>
            </a:r>
          </a:p>
          <a:p>
            <a:r>
              <a:rPr lang="en-US" b="1" dirty="0">
                <a:solidFill>
                  <a:srgbClr val="0000FF"/>
                </a:solidFill>
              </a:rPr>
              <a:t>— Hydrothermal ore deposits</a:t>
            </a:r>
          </a:p>
          <a:p>
            <a:endParaRPr lang="en-US" b="1" dirty="0">
              <a:solidFill>
                <a:srgbClr val="0000FF"/>
              </a:solidFill>
            </a:endParaRPr>
          </a:p>
          <a:p>
            <a:r>
              <a:rPr lang="en-US" b="1" dirty="0">
                <a:solidFill>
                  <a:srgbClr val="0000FF"/>
                </a:solidFill>
              </a:rPr>
              <a:t>•	Chemical alteration during weathering or metamorphism</a:t>
            </a:r>
          </a:p>
          <a:p>
            <a:endParaRPr lang="en-US" b="1" dirty="0">
              <a:solidFill>
                <a:srgbClr val="0000FF"/>
              </a:solidFill>
            </a:endParaRPr>
          </a:p>
          <a:p>
            <a:r>
              <a:rPr lang="en-US" b="1" dirty="0">
                <a:solidFill>
                  <a:srgbClr val="0000FF"/>
                </a:solidFill>
              </a:rPr>
              <a:t>•	Precipitation from a vapor — ex. Sulfur in a volcanic region</a:t>
            </a:r>
          </a:p>
          <a:p>
            <a:endParaRPr lang="en-US" b="1" dirty="0">
              <a:solidFill>
                <a:srgbClr val="0000FF"/>
              </a:solidFill>
            </a:endParaRPr>
          </a:p>
          <a:p>
            <a:r>
              <a:rPr lang="en-US" sz="1400" b="1" dirty="0">
                <a:solidFill>
                  <a:srgbClr val="0000FF"/>
                </a:solidFill>
                <a:hlinkClick r:id="rId2"/>
              </a:rPr>
              <a:t>http://www.minsocam.org/msa/collectors_corner/id/mineral_id_keyi12.htm</a:t>
            </a:r>
            <a:endParaRPr lang="en-US" sz="1400" b="1" dirty="0">
              <a:solidFill>
                <a:srgbClr val="0000FF"/>
              </a:solidFill>
            </a:endParaRPr>
          </a:p>
          <a:p>
            <a:r>
              <a:rPr lang="en-US" sz="1400" dirty="0">
                <a:solidFill>
                  <a:srgbClr val="0000FF"/>
                </a:solidFill>
              </a:rPr>
              <a:t>go to the table of contents </a:t>
            </a:r>
            <a:r>
              <a:rPr lang="en-US" sz="1400" b="1" dirty="0">
                <a:solidFill>
                  <a:srgbClr val="0000FF"/>
                </a:solidFill>
                <a:hlinkClick r:id="rId3" action="ppaction://hlinkpres?slideindex=1&amp;slidetitle="/>
              </a:rPr>
              <a:t>http://www.minsocam.org/msa/collectors_corner/id/mineral_id_keyi1.htm#TOC</a:t>
            </a:r>
            <a:endParaRPr lang="en-US" sz="1400" b="1" dirty="0">
              <a:solidFill>
                <a:srgbClr val="0000FF"/>
              </a:solidFill>
            </a:endParaRPr>
          </a:p>
          <a:p>
            <a:r>
              <a:rPr lang="en-US" sz="1400" dirty="0">
                <a:solidFill>
                  <a:srgbClr val="0000FF"/>
                </a:solidFill>
              </a:rPr>
              <a:t>for other information on minerals</a:t>
            </a:r>
          </a:p>
        </p:txBody>
      </p:sp>
      <p:sp>
        <p:nvSpPr>
          <p:cNvPr id="5" name="TextBox 4"/>
          <p:cNvSpPr txBox="1"/>
          <p:nvPr/>
        </p:nvSpPr>
        <p:spPr>
          <a:xfrm>
            <a:off x="3227149" y="6058495"/>
            <a:ext cx="5715000" cy="369332"/>
          </a:xfrm>
          <a:prstGeom prst="rect">
            <a:avLst/>
          </a:prstGeom>
          <a:noFill/>
        </p:spPr>
        <p:txBody>
          <a:bodyPr wrap="square" rtlCol="0">
            <a:spAutoFit/>
          </a:bodyPr>
          <a:lstStyle/>
          <a:p>
            <a:r>
              <a:rPr lang="en-US" b="1" i="1" dirty="0">
                <a:solidFill>
                  <a:srgbClr val="C00000"/>
                </a:solidFill>
              </a:rPr>
              <a:t>The field guides are the best place to find this information</a:t>
            </a:r>
          </a:p>
        </p:txBody>
      </p:sp>
      <p:sp>
        <p:nvSpPr>
          <p:cNvPr id="6" name="Rectangle 5"/>
          <p:cNvSpPr/>
          <p:nvPr/>
        </p:nvSpPr>
        <p:spPr>
          <a:xfrm>
            <a:off x="2636599" y="5633561"/>
            <a:ext cx="6896100" cy="369332"/>
          </a:xfrm>
          <a:prstGeom prst="rect">
            <a:avLst/>
          </a:prstGeom>
        </p:spPr>
        <p:txBody>
          <a:bodyPr wrap="square">
            <a:spAutoFit/>
          </a:bodyPr>
          <a:lstStyle/>
          <a:p>
            <a:pPr lvl="0"/>
            <a:r>
              <a:rPr lang="en-US" dirty="0">
                <a:solidFill>
                  <a:srgbClr val="F79646">
                    <a:lumMod val="50000"/>
                  </a:srgbClr>
                </a:solidFill>
              </a:rPr>
              <a:t>* You need to know the method of formation of each mineral on the list</a:t>
            </a:r>
          </a:p>
        </p:txBody>
      </p:sp>
    </p:spTree>
    <p:extLst>
      <p:ext uri="{BB962C8B-B14F-4D97-AF65-F5344CB8AC3E}">
        <p14:creationId xmlns:p14="http://schemas.microsoft.com/office/powerpoint/2010/main" val="3349274358"/>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8189" y="728860"/>
            <a:ext cx="7464018" cy="5714999"/>
            <a:chOff x="1143000" y="923278"/>
            <a:chExt cx="7848600" cy="5714999"/>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23278"/>
              <a:ext cx="4361204" cy="571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495800" y="3962400"/>
              <a:ext cx="3124200" cy="923330"/>
            </a:xfrm>
            <a:prstGeom prst="rect">
              <a:avLst/>
            </a:prstGeom>
            <a:solidFill>
              <a:sysClr val="window" lastClr="FFFFFF">
                <a:lumMod val="95000"/>
              </a:sys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Minerals above a hardness of   6.5  cannot be tested for streak on a streak plate.</a:t>
              </a:r>
            </a:p>
          </p:txBody>
        </p:sp>
        <p:sp>
          <p:nvSpPr>
            <p:cNvPr id="5" name="TextBox 4"/>
            <p:cNvSpPr txBox="1"/>
            <p:nvPr/>
          </p:nvSpPr>
          <p:spPr>
            <a:xfrm>
              <a:off x="5715000" y="1667470"/>
              <a:ext cx="327660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993300"/>
                  </a:solidFill>
                  <a:effectLst/>
                  <a:uLnTx/>
                  <a:uFillTx/>
                </a:rPr>
                <a:t>The Olympiad site and the web have a lot of information on Moh’s hardness scale. </a:t>
              </a:r>
            </a:p>
          </p:txBody>
        </p:sp>
      </p:grpSp>
      <p:sp>
        <p:nvSpPr>
          <p:cNvPr id="6" name="Rectangle 5"/>
          <p:cNvSpPr/>
          <p:nvPr/>
        </p:nvSpPr>
        <p:spPr>
          <a:xfrm>
            <a:off x="4675694" y="233254"/>
            <a:ext cx="274320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CC33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Moh’s hardness scale </a:t>
            </a:r>
            <a:endParaRPr kumimoji="0" lang="en-US" sz="1800" b="0" i="0" u="none" strike="noStrike" kern="0" cap="none" spc="0" normalizeH="0" baseline="0" noProof="0" dirty="0" smtClean="0">
              <a:ln>
                <a:noFill/>
              </a:ln>
              <a:solidFill>
                <a:prstClr val="black"/>
              </a:solidFill>
              <a:effectLst/>
              <a:uLnTx/>
              <a:uFillTx/>
            </a:endParaRPr>
          </a:p>
        </p:txBody>
      </p:sp>
      <p:sp>
        <p:nvSpPr>
          <p:cNvPr id="9" name="Rectangle 8"/>
          <p:cNvSpPr/>
          <p:nvPr/>
        </p:nvSpPr>
        <p:spPr>
          <a:xfrm>
            <a:off x="9325708" y="802921"/>
            <a:ext cx="2332892" cy="5410712"/>
          </a:xfrm>
          <a:prstGeom prst="rect">
            <a:avLst/>
          </a:prstGeom>
        </p:spPr>
        <p:txBody>
          <a:bodyPr wrap="square">
            <a:spAutoFit/>
          </a:bodyPr>
          <a:lstStyle/>
          <a:p>
            <a:r>
              <a:rPr lang="en-US" b="1" dirty="0" smtClean="0"/>
              <a:t>Mohs </a:t>
            </a:r>
            <a:r>
              <a:rPr lang="en-US" b="1" dirty="0"/>
              <a:t>Hardness </a:t>
            </a:r>
            <a:endParaRPr lang="en-US" b="1" dirty="0" smtClean="0"/>
          </a:p>
          <a:p>
            <a:r>
              <a:rPr lang="en-US" b="1" dirty="0" smtClean="0"/>
              <a:t>of </a:t>
            </a:r>
            <a:r>
              <a:rPr lang="en-US" b="1" dirty="0"/>
              <a:t>Common Objects</a:t>
            </a:r>
          </a:p>
          <a:p>
            <a:r>
              <a:rPr lang="en-US" b="1" dirty="0"/>
              <a:t> </a:t>
            </a:r>
          </a:p>
          <a:p>
            <a:pPr>
              <a:lnSpc>
                <a:spcPct val="120000"/>
              </a:lnSpc>
            </a:pPr>
            <a:r>
              <a:rPr lang="en-US" b="1" dirty="0"/>
              <a:t>Piece of </a:t>
            </a:r>
            <a:r>
              <a:rPr lang="en-US" b="1" dirty="0" smtClean="0"/>
              <a:t>chalk 1</a:t>
            </a:r>
            <a:endParaRPr lang="en-US" b="1" dirty="0"/>
          </a:p>
          <a:p>
            <a:pPr>
              <a:lnSpc>
                <a:spcPct val="150000"/>
              </a:lnSpc>
            </a:pPr>
            <a:r>
              <a:rPr lang="en-US" b="1" dirty="0" smtClean="0"/>
              <a:t>Plaster </a:t>
            </a:r>
            <a:r>
              <a:rPr lang="en-US" b="1" dirty="0"/>
              <a:t>of </a:t>
            </a:r>
            <a:r>
              <a:rPr lang="en-US" b="1" dirty="0" smtClean="0"/>
              <a:t>Paris 2</a:t>
            </a:r>
            <a:endParaRPr lang="en-US" b="1" dirty="0"/>
          </a:p>
          <a:p>
            <a:pPr>
              <a:lnSpc>
                <a:spcPct val="150000"/>
              </a:lnSpc>
            </a:pPr>
            <a:r>
              <a:rPr lang="en-US" b="1" dirty="0" smtClean="0"/>
              <a:t>fingernail </a:t>
            </a:r>
            <a:r>
              <a:rPr lang="en-US" b="1" dirty="0"/>
              <a:t>2 to 2.5 </a:t>
            </a:r>
          </a:p>
          <a:p>
            <a:pPr>
              <a:lnSpc>
                <a:spcPct val="150000"/>
              </a:lnSpc>
            </a:pPr>
            <a:r>
              <a:rPr lang="en-US" b="1" dirty="0"/>
              <a:t>copper </a:t>
            </a:r>
            <a:r>
              <a:rPr lang="en-US" b="1" dirty="0" smtClean="0"/>
              <a:t>penny 3 </a:t>
            </a:r>
            <a:endParaRPr lang="en-US" b="1" dirty="0"/>
          </a:p>
          <a:p>
            <a:pPr>
              <a:lnSpc>
                <a:spcPct val="150000"/>
              </a:lnSpc>
            </a:pPr>
            <a:r>
              <a:rPr lang="en-US" b="1" dirty="0" smtClean="0"/>
              <a:t>iron nail </a:t>
            </a:r>
            <a:r>
              <a:rPr lang="en-US" b="1" dirty="0"/>
              <a:t>4 </a:t>
            </a:r>
          </a:p>
          <a:p>
            <a:pPr>
              <a:lnSpc>
                <a:spcPct val="150000"/>
              </a:lnSpc>
            </a:pPr>
            <a:r>
              <a:rPr lang="en-US" b="1" dirty="0" smtClean="0"/>
              <a:t>window glass </a:t>
            </a:r>
            <a:r>
              <a:rPr lang="en-US" b="1" dirty="0"/>
              <a:t>5.5 </a:t>
            </a:r>
          </a:p>
          <a:p>
            <a:pPr>
              <a:lnSpc>
                <a:spcPct val="150000"/>
              </a:lnSpc>
            </a:pPr>
            <a:r>
              <a:rPr lang="en-US" b="1" dirty="0"/>
              <a:t>knife blade 5 to 6.5 </a:t>
            </a:r>
          </a:p>
          <a:p>
            <a:pPr>
              <a:lnSpc>
                <a:spcPct val="150000"/>
              </a:lnSpc>
            </a:pPr>
            <a:r>
              <a:rPr lang="en-US" b="1" dirty="0"/>
              <a:t>steel file 6.5 </a:t>
            </a:r>
          </a:p>
          <a:p>
            <a:pPr>
              <a:lnSpc>
                <a:spcPct val="150000"/>
              </a:lnSpc>
            </a:pPr>
            <a:r>
              <a:rPr lang="en-US" b="1" dirty="0"/>
              <a:t>streak plate 6.5 to 7 </a:t>
            </a:r>
          </a:p>
          <a:p>
            <a:pPr>
              <a:lnSpc>
                <a:spcPct val="150000"/>
              </a:lnSpc>
            </a:pPr>
            <a:r>
              <a:rPr lang="en-US" b="1" dirty="0"/>
              <a:t>quartz </a:t>
            </a:r>
            <a:r>
              <a:rPr lang="en-US" b="1" dirty="0" smtClean="0"/>
              <a:t>7</a:t>
            </a:r>
          </a:p>
          <a:p>
            <a:pPr>
              <a:lnSpc>
                <a:spcPct val="150000"/>
              </a:lnSpc>
            </a:pPr>
            <a:r>
              <a:rPr lang="en-US" b="1" dirty="0" smtClean="0"/>
              <a:t>Hardened </a:t>
            </a:r>
            <a:r>
              <a:rPr lang="en-US" b="1" dirty="0"/>
              <a:t>steel file </a:t>
            </a:r>
            <a:r>
              <a:rPr lang="en-US" b="1" dirty="0" smtClean="0"/>
              <a:t>7+</a:t>
            </a:r>
            <a:endParaRPr lang="en-US" b="1" dirty="0"/>
          </a:p>
        </p:txBody>
      </p:sp>
    </p:spTree>
    <p:extLst>
      <p:ext uri="{BB962C8B-B14F-4D97-AF65-F5344CB8AC3E}">
        <p14:creationId xmlns:p14="http://schemas.microsoft.com/office/powerpoint/2010/main" val="35307439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9350" y="381000"/>
            <a:ext cx="7505700" cy="1261884"/>
          </a:xfrm>
          <a:prstGeom prst="rect">
            <a:avLst/>
          </a:prstGeom>
        </p:spPr>
        <p:txBody>
          <a:bodyPr wrap="square">
            <a:spAutoFit/>
          </a:bodyPr>
          <a:lstStyle/>
          <a:p>
            <a:pPr algn="ctr"/>
            <a:r>
              <a:rPr lang="en-US" sz="2400" b="1" dirty="0">
                <a:solidFill>
                  <a:srgbClr val="7030A0"/>
                </a:solidFill>
                <a:latin typeface="Arial" panose="020B0604020202020204" pitchFamily="34" charset="0"/>
                <a:cs typeface="Arial" panose="020B0604020202020204" pitchFamily="34" charset="0"/>
              </a:rPr>
              <a:t>5 – </a:t>
            </a:r>
            <a:r>
              <a:rPr lang="en-US" sz="2400" b="1" dirty="0">
                <a:solidFill>
                  <a:srgbClr val="CC3300"/>
                </a:solidFill>
                <a:latin typeface="Arial" panose="020B0604020202020204" pitchFamily="34" charset="0"/>
                <a:cs typeface="Arial" panose="020B0604020202020204" pitchFamily="34" charset="0"/>
              </a:rPr>
              <a:t>h.</a:t>
            </a:r>
            <a:r>
              <a:rPr lang="en-US" sz="2400" b="1" dirty="0">
                <a:solidFill>
                  <a:srgbClr val="7030A0"/>
                </a:solidFill>
                <a:latin typeface="Arial" panose="020B0604020202020204" pitchFamily="34" charset="0"/>
                <a:cs typeface="Arial" panose="020B0604020202020204" pitchFamily="34" charset="0"/>
              </a:rPr>
              <a:t> Mineral habit </a:t>
            </a:r>
          </a:p>
          <a:p>
            <a:pPr algn="ctr"/>
            <a:endParaRPr lang="en-US" sz="2400" b="1" dirty="0">
              <a:solidFill>
                <a:srgbClr val="7030A0"/>
              </a:solidFill>
              <a:latin typeface="Arial" panose="020B0604020202020204" pitchFamily="34" charset="0"/>
              <a:cs typeface="Arial" panose="020B0604020202020204" pitchFamily="34" charset="0"/>
            </a:endParaRPr>
          </a:p>
          <a:p>
            <a:pPr algn="ctr"/>
            <a:endParaRPr lang="en-US" sz="800" b="1" dirty="0">
              <a:solidFill>
                <a:srgbClr val="7030A0"/>
              </a:solidFill>
            </a:endParaRPr>
          </a:p>
          <a:p>
            <a:pPr algn="ctr"/>
            <a:r>
              <a:rPr lang="en-US" sz="2000" b="1" dirty="0">
                <a:solidFill>
                  <a:srgbClr val="7030A0"/>
                </a:solidFill>
              </a:rPr>
              <a:t>is the most   </a:t>
            </a:r>
            <a:r>
              <a:rPr lang="en-US" sz="2000" i="1" dirty="0">
                <a:solidFill>
                  <a:srgbClr val="7030A0"/>
                </a:solidFill>
              </a:rPr>
              <a:t>commonly </a:t>
            </a:r>
            <a:r>
              <a:rPr lang="en-US" sz="2000" b="1" dirty="0">
                <a:solidFill>
                  <a:srgbClr val="7030A0"/>
                </a:solidFill>
              </a:rPr>
              <a:t>  found shape or form that a mineral adopts.</a:t>
            </a:r>
          </a:p>
        </p:txBody>
      </p:sp>
      <p:sp>
        <p:nvSpPr>
          <p:cNvPr id="4" name="Rectangle 3"/>
          <p:cNvSpPr/>
          <p:nvPr/>
        </p:nvSpPr>
        <p:spPr>
          <a:xfrm>
            <a:off x="1867270" y="1840260"/>
            <a:ext cx="6056086" cy="646331"/>
          </a:xfrm>
          <a:prstGeom prst="rect">
            <a:avLst/>
          </a:prstGeom>
        </p:spPr>
        <p:txBody>
          <a:bodyPr wrap="square">
            <a:spAutoFit/>
          </a:bodyPr>
          <a:lstStyle/>
          <a:p>
            <a:r>
              <a:rPr lang="en-US" b="1" i="1" dirty="0">
                <a:solidFill>
                  <a:srgbClr val="7030A0"/>
                </a:solidFill>
              </a:rPr>
              <a:t>Mineral Habit</a:t>
            </a:r>
          </a:p>
          <a:p>
            <a:r>
              <a:rPr lang="en-US" dirty="0">
                <a:solidFill>
                  <a:srgbClr val="660066"/>
                </a:solidFill>
              </a:rPr>
              <a:t>Discussions of crystal habit are more descriptive than precise; </a:t>
            </a:r>
          </a:p>
        </p:txBody>
      </p:sp>
      <p:sp>
        <p:nvSpPr>
          <p:cNvPr id="6" name="TextBox 5"/>
          <p:cNvSpPr txBox="1"/>
          <p:nvPr/>
        </p:nvSpPr>
        <p:spPr>
          <a:xfrm>
            <a:off x="1905000" y="2683966"/>
            <a:ext cx="8534400" cy="2585323"/>
          </a:xfrm>
          <a:prstGeom prst="rect">
            <a:avLst/>
          </a:prstGeom>
          <a:noFill/>
        </p:spPr>
        <p:txBody>
          <a:bodyPr wrap="square" rtlCol="0">
            <a:spAutoFit/>
          </a:bodyPr>
          <a:lstStyle/>
          <a:p>
            <a:r>
              <a:rPr lang="en-US" b="1" dirty="0">
                <a:solidFill>
                  <a:srgbClr val="007E39"/>
                </a:solidFill>
              </a:rPr>
              <a:t>In nature perfect crystals are rare.  </a:t>
            </a:r>
          </a:p>
          <a:p>
            <a:endParaRPr lang="en-US" dirty="0"/>
          </a:p>
          <a:p>
            <a:endParaRPr lang="en-US" dirty="0"/>
          </a:p>
          <a:p>
            <a:r>
              <a:rPr lang="en-US" b="1" dirty="0">
                <a:solidFill>
                  <a:srgbClr val="0000FF"/>
                </a:solidFill>
              </a:rPr>
              <a:t>Crystals sometimes develop certain forms more commonly than others. </a:t>
            </a:r>
          </a:p>
          <a:p>
            <a:r>
              <a:rPr lang="en-US" dirty="0"/>
              <a:t>Symmetry may not be readily apparent from these common forms.  </a:t>
            </a:r>
          </a:p>
          <a:p>
            <a:endParaRPr lang="en-US" b="1" dirty="0"/>
          </a:p>
          <a:p>
            <a:endParaRPr lang="en-US" b="1" dirty="0"/>
          </a:p>
          <a:p>
            <a:endParaRPr lang="en-US" dirty="0"/>
          </a:p>
          <a:p>
            <a:pPr algn="ctr"/>
            <a:r>
              <a:rPr lang="en-US" dirty="0"/>
              <a:t>A few </a:t>
            </a:r>
            <a:r>
              <a:rPr lang="en-US" b="1" dirty="0"/>
              <a:t>common</a:t>
            </a:r>
            <a:r>
              <a:rPr lang="en-US" dirty="0"/>
              <a:t> crystal habits are as follows :</a:t>
            </a:r>
          </a:p>
        </p:txBody>
      </p:sp>
      <p:sp>
        <p:nvSpPr>
          <p:cNvPr id="7" name="TextBox 6"/>
          <p:cNvSpPr txBox="1"/>
          <p:nvPr/>
        </p:nvSpPr>
        <p:spPr>
          <a:xfrm>
            <a:off x="3962400" y="5263371"/>
            <a:ext cx="4724400" cy="307777"/>
          </a:xfrm>
          <a:prstGeom prst="rect">
            <a:avLst/>
          </a:prstGeom>
          <a:noFill/>
        </p:spPr>
        <p:txBody>
          <a:bodyPr wrap="square" rtlCol="0">
            <a:spAutoFit/>
          </a:bodyPr>
          <a:lstStyle/>
          <a:p>
            <a:r>
              <a:rPr lang="en-US" sz="1400" b="1" dirty="0">
                <a:hlinkClick r:id="rId2" action="ppaction://hlinkpres?slideindex=1&amp;slidetitle="/>
              </a:rPr>
              <a:t>http://www.tulane.edu/~sanelson/eens211/physprop.htm</a:t>
            </a:r>
            <a:endParaRPr lang="en-US" sz="1400" b="1" dirty="0"/>
          </a:p>
        </p:txBody>
      </p:sp>
      <p:sp>
        <p:nvSpPr>
          <p:cNvPr id="2" name="Rectangle 1"/>
          <p:cNvSpPr/>
          <p:nvPr/>
        </p:nvSpPr>
        <p:spPr>
          <a:xfrm>
            <a:off x="3086100" y="5791200"/>
            <a:ext cx="6172200" cy="369332"/>
          </a:xfrm>
          <a:prstGeom prst="rect">
            <a:avLst/>
          </a:prstGeom>
        </p:spPr>
        <p:txBody>
          <a:bodyPr wrap="square">
            <a:spAutoFit/>
          </a:bodyPr>
          <a:lstStyle/>
          <a:p>
            <a:pPr lvl="0"/>
            <a:r>
              <a:rPr lang="en-US" dirty="0">
                <a:solidFill>
                  <a:srgbClr val="F79646">
                    <a:lumMod val="50000"/>
                  </a:srgbClr>
                </a:solidFill>
              </a:rPr>
              <a:t>* You need to know the mineral habit of each mineral on the list</a:t>
            </a:r>
          </a:p>
        </p:txBody>
      </p:sp>
      <p:sp>
        <p:nvSpPr>
          <p:cNvPr id="8" name="TextBox 7"/>
          <p:cNvSpPr txBox="1"/>
          <p:nvPr/>
        </p:nvSpPr>
        <p:spPr>
          <a:xfrm>
            <a:off x="3314700" y="6160532"/>
            <a:ext cx="5715000" cy="369332"/>
          </a:xfrm>
          <a:prstGeom prst="rect">
            <a:avLst/>
          </a:prstGeom>
          <a:noFill/>
        </p:spPr>
        <p:txBody>
          <a:bodyPr wrap="square" rtlCol="0">
            <a:spAutoFit/>
          </a:bodyPr>
          <a:lstStyle/>
          <a:p>
            <a:r>
              <a:rPr lang="en-US" b="1" i="1" dirty="0">
                <a:solidFill>
                  <a:srgbClr val="C00000"/>
                </a:solidFill>
              </a:rPr>
              <a:t>The field guides are the best place to find this information</a:t>
            </a:r>
          </a:p>
        </p:txBody>
      </p:sp>
    </p:spTree>
    <p:extLst>
      <p:ext uri="{BB962C8B-B14F-4D97-AF65-F5344CB8AC3E}">
        <p14:creationId xmlns:p14="http://schemas.microsoft.com/office/powerpoint/2010/main" val="2986758597"/>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2030" y="76200"/>
            <a:ext cx="7420429" cy="5878532"/>
          </a:xfrm>
          <a:prstGeom prst="rect">
            <a:avLst/>
          </a:prstGeom>
        </p:spPr>
        <p:txBody>
          <a:bodyPr wrap="square">
            <a:spAutoFit/>
          </a:bodyPr>
          <a:lstStyle/>
          <a:p>
            <a:pPr lvl="0" algn="ctr"/>
            <a:r>
              <a:rPr lang="en-US" sz="1400" b="1" dirty="0">
                <a:solidFill>
                  <a:srgbClr val="7030A0"/>
                </a:solidFill>
                <a:latin typeface="Arial" panose="020B0604020202020204" pitchFamily="34" charset="0"/>
                <a:cs typeface="Arial" panose="020B0604020202020204" pitchFamily="34" charset="0"/>
              </a:rPr>
              <a:t>5 – </a:t>
            </a:r>
            <a:r>
              <a:rPr lang="en-US" sz="1400" b="1" dirty="0">
                <a:solidFill>
                  <a:srgbClr val="CC3300"/>
                </a:solidFill>
                <a:latin typeface="Arial" panose="020B0604020202020204" pitchFamily="34" charset="0"/>
                <a:cs typeface="Arial" panose="020B0604020202020204" pitchFamily="34" charset="0"/>
              </a:rPr>
              <a:t>h.</a:t>
            </a:r>
            <a:r>
              <a:rPr lang="en-US" sz="1400" b="1" dirty="0">
                <a:solidFill>
                  <a:srgbClr val="7030A0"/>
                </a:solidFill>
                <a:latin typeface="Arial" panose="020B0604020202020204" pitchFamily="34" charset="0"/>
                <a:cs typeface="Arial" panose="020B0604020202020204" pitchFamily="34" charset="0"/>
              </a:rPr>
              <a:t>  Mineral habit examples </a:t>
            </a:r>
            <a:r>
              <a:rPr lang="en-US" sz="1100" dirty="0">
                <a:solidFill>
                  <a:srgbClr val="7030A0"/>
                </a:solidFill>
                <a:latin typeface="Arial" panose="020B0604020202020204" pitchFamily="34" charset="0"/>
                <a:cs typeface="Arial" panose="020B0604020202020204" pitchFamily="34" charset="0"/>
              </a:rPr>
              <a:t>( not all minerals here are on the 2017 list )</a:t>
            </a:r>
            <a:endParaRPr lang="en-US" sz="1100" dirty="0">
              <a:solidFill>
                <a:srgbClr val="0000FF"/>
              </a:solidFill>
            </a:endParaRPr>
          </a:p>
          <a:p>
            <a:r>
              <a:rPr lang="en-US" sz="1400" b="1" dirty="0">
                <a:solidFill>
                  <a:srgbClr val="0000FF"/>
                </a:solidFill>
              </a:rPr>
              <a:t>Individual</a:t>
            </a:r>
          </a:p>
          <a:p>
            <a:pPr lvl="0">
              <a:lnSpc>
                <a:spcPct val="150000"/>
              </a:lnSpc>
            </a:pPr>
            <a:r>
              <a:rPr lang="en-US" sz="1400" b="1" dirty="0">
                <a:solidFill>
                  <a:srgbClr val="EA00AD"/>
                </a:solidFill>
              </a:rPr>
              <a:t>Acicular</a:t>
            </a:r>
            <a:r>
              <a:rPr lang="en-US" sz="1400" b="1" dirty="0">
                <a:solidFill>
                  <a:prstClr val="black"/>
                </a:solidFill>
              </a:rPr>
              <a:t> -  long, slender needlelike crystals. </a:t>
            </a:r>
            <a:r>
              <a:rPr lang="en-US" sz="1400" b="1" dirty="0">
                <a:solidFill>
                  <a:srgbClr val="690F28"/>
                </a:solidFill>
              </a:rPr>
              <a:t>( chrysotile, </a:t>
            </a:r>
            <a:r>
              <a:rPr lang="en-US" sz="1400" b="1" dirty="0" err="1">
                <a:solidFill>
                  <a:srgbClr val="690F28"/>
                </a:solidFill>
              </a:rPr>
              <a:t>natrolite</a:t>
            </a:r>
            <a:r>
              <a:rPr lang="en-US" sz="1400" b="1" dirty="0">
                <a:solidFill>
                  <a:srgbClr val="690F28"/>
                </a:solidFill>
              </a:rPr>
              <a:t> )</a:t>
            </a:r>
          </a:p>
          <a:p>
            <a:pPr lvl="0">
              <a:lnSpc>
                <a:spcPct val="125000"/>
              </a:lnSpc>
            </a:pPr>
            <a:r>
              <a:rPr lang="en-US" sz="1400" b="1" dirty="0">
                <a:solidFill>
                  <a:srgbClr val="EA00AD"/>
                </a:solidFill>
              </a:rPr>
              <a:t>Bladed</a:t>
            </a:r>
            <a:r>
              <a:rPr lang="en-US" sz="1400" b="1" dirty="0">
                <a:solidFill>
                  <a:prstClr val="black"/>
                </a:solidFill>
              </a:rPr>
              <a:t> -  like a wedge or knife blade. </a:t>
            </a:r>
            <a:r>
              <a:rPr lang="en-US" sz="1400" b="1" dirty="0">
                <a:solidFill>
                  <a:srgbClr val="690F28"/>
                </a:solidFill>
              </a:rPr>
              <a:t>( stibnite )</a:t>
            </a:r>
          </a:p>
          <a:p>
            <a:pPr>
              <a:lnSpc>
                <a:spcPct val="125000"/>
              </a:lnSpc>
            </a:pPr>
            <a:r>
              <a:rPr lang="en-US" sz="1400" b="1" dirty="0">
                <a:solidFill>
                  <a:srgbClr val="EA00AD"/>
                </a:solidFill>
              </a:rPr>
              <a:t>Cubic</a:t>
            </a:r>
            <a:r>
              <a:rPr lang="en-US" sz="1400" b="1" dirty="0"/>
              <a:t> - cube shapes </a:t>
            </a:r>
            <a:r>
              <a:rPr lang="en-US" sz="1400" b="1" dirty="0">
                <a:solidFill>
                  <a:srgbClr val="690F28"/>
                </a:solidFill>
              </a:rPr>
              <a:t>( pyrite, galena, halite ) </a:t>
            </a:r>
          </a:p>
          <a:p>
            <a:pPr>
              <a:lnSpc>
                <a:spcPct val="125000"/>
              </a:lnSpc>
            </a:pPr>
            <a:r>
              <a:rPr lang="en-US" sz="1400" b="1" dirty="0" err="1">
                <a:solidFill>
                  <a:srgbClr val="EA00AD"/>
                </a:solidFill>
              </a:rPr>
              <a:t>Drusy</a:t>
            </a:r>
            <a:r>
              <a:rPr lang="en-US" sz="1400" b="1" dirty="0"/>
              <a:t> - a surface covered with a layer of small crystals</a:t>
            </a:r>
            <a:r>
              <a:rPr lang="en-US" sz="1400" b="1" dirty="0">
                <a:solidFill>
                  <a:srgbClr val="19375F"/>
                </a:solidFill>
              </a:rPr>
              <a:t>. </a:t>
            </a:r>
            <a:r>
              <a:rPr lang="en-US" sz="1400" b="1" dirty="0">
                <a:solidFill>
                  <a:srgbClr val="690F28"/>
                </a:solidFill>
              </a:rPr>
              <a:t>( quartz, lining the inside of a geode )</a:t>
            </a:r>
          </a:p>
          <a:p>
            <a:pPr>
              <a:lnSpc>
                <a:spcPct val="125000"/>
              </a:lnSpc>
            </a:pPr>
            <a:r>
              <a:rPr lang="en-US" sz="1400" b="1" dirty="0" err="1">
                <a:solidFill>
                  <a:srgbClr val="EA00AD"/>
                </a:solidFill>
              </a:rPr>
              <a:t>Equant</a:t>
            </a:r>
            <a:r>
              <a:rPr lang="en-US" sz="1400" b="1" dirty="0">
                <a:solidFill>
                  <a:srgbClr val="19375F"/>
                </a:solidFill>
              </a:rPr>
              <a:t> </a:t>
            </a:r>
            <a:r>
              <a:rPr lang="en-US" sz="1400" b="1" dirty="0"/>
              <a:t>- minerals that have all of their boundaries of approximately equal length. </a:t>
            </a:r>
            <a:r>
              <a:rPr lang="en-US" sz="1400" b="1" dirty="0">
                <a:solidFill>
                  <a:srgbClr val="690F28"/>
                </a:solidFill>
              </a:rPr>
              <a:t>( garnet )</a:t>
            </a:r>
          </a:p>
          <a:p>
            <a:pPr>
              <a:lnSpc>
                <a:spcPct val="125000"/>
              </a:lnSpc>
            </a:pPr>
            <a:r>
              <a:rPr lang="en-US" sz="1400" b="1" dirty="0">
                <a:solidFill>
                  <a:srgbClr val="EA00AD"/>
                </a:solidFill>
              </a:rPr>
              <a:t>Octahedral</a:t>
            </a:r>
            <a:r>
              <a:rPr lang="en-US" sz="1400" b="1" dirty="0"/>
              <a:t> - shaped like 2 pyramids joined at the base </a:t>
            </a:r>
            <a:r>
              <a:rPr lang="en-US" sz="1400" b="1" dirty="0">
                <a:solidFill>
                  <a:srgbClr val="690F28"/>
                </a:solidFill>
              </a:rPr>
              <a:t>( diamond )</a:t>
            </a:r>
          </a:p>
          <a:p>
            <a:pPr>
              <a:lnSpc>
                <a:spcPct val="125000"/>
              </a:lnSpc>
            </a:pPr>
            <a:r>
              <a:rPr lang="en-US" sz="1400" b="1" dirty="0">
                <a:solidFill>
                  <a:srgbClr val="EA00AD"/>
                </a:solidFill>
              </a:rPr>
              <a:t>Prismatic</a:t>
            </a:r>
            <a:r>
              <a:rPr lang="en-US" sz="1400" b="1" dirty="0"/>
              <a:t> -  abundance of prism faces - 3 to 6 sides. </a:t>
            </a:r>
            <a:r>
              <a:rPr lang="en-US" sz="1400" b="1" dirty="0">
                <a:solidFill>
                  <a:srgbClr val="690F28"/>
                </a:solidFill>
              </a:rPr>
              <a:t>(tourmaline, topaz )</a:t>
            </a:r>
          </a:p>
          <a:p>
            <a:pPr>
              <a:lnSpc>
                <a:spcPct val="125000"/>
              </a:lnSpc>
            </a:pPr>
            <a:r>
              <a:rPr lang="en-US" sz="1400" b="1" dirty="0">
                <a:solidFill>
                  <a:srgbClr val="EA00AD"/>
                </a:solidFill>
              </a:rPr>
              <a:t>Prismatic</a:t>
            </a:r>
            <a:r>
              <a:rPr lang="en-US" sz="1400" b="1" dirty="0">
                <a:solidFill>
                  <a:srgbClr val="19375F"/>
                </a:solidFill>
              </a:rPr>
              <a:t> </a:t>
            </a:r>
            <a:r>
              <a:rPr lang="en-US" sz="1400" b="1" dirty="0"/>
              <a:t>- with pyramid like ends </a:t>
            </a:r>
            <a:r>
              <a:rPr lang="en-US" sz="1400" b="1" dirty="0">
                <a:solidFill>
                  <a:srgbClr val="690F28"/>
                </a:solidFill>
              </a:rPr>
              <a:t>( quartz - amethyst, citrine )</a:t>
            </a:r>
          </a:p>
          <a:p>
            <a:pPr>
              <a:lnSpc>
                <a:spcPct val="125000"/>
              </a:lnSpc>
            </a:pPr>
            <a:r>
              <a:rPr lang="en-US" sz="1400" b="1" dirty="0">
                <a:solidFill>
                  <a:srgbClr val="EA00AD"/>
                </a:solidFill>
              </a:rPr>
              <a:t>Tabular</a:t>
            </a:r>
            <a:r>
              <a:rPr lang="en-US" sz="1400" b="1" dirty="0"/>
              <a:t> -  like a pad of paper or deck of cards. </a:t>
            </a:r>
            <a:r>
              <a:rPr lang="en-US" sz="1400" b="1" dirty="0">
                <a:solidFill>
                  <a:srgbClr val="690F28"/>
                </a:solidFill>
              </a:rPr>
              <a:t>( barite )</a:t>
            </a:r>
          </a:p>
          <a:p>
            <a:pPr>
              <a:lnSpc>
                <a:spcPct val="125000"/>
              </a:lnSpc>
            </a:pPr>
            <a:endParaRPr lang="en-US" sz="800" b="1" dirty="0">
              <a:solidFill>
                <a:srgbClr val="690F28"/>
              </a:solidFill>
            </a:endParaRPr>
          </a:p>
          <a:p>
            <a:r>
              <a:rPr lang="en-US" sz="1400" b="1" dirty="0">
                <a:solidFill>
                  <a:srgbClr val="0000FF"/>
                </a:solidFill>
              </a:rPr>
              <a:t>Groups </a:t>
            </a:r>
          </a:p>
          <a:p>
            <a:pPr>
              <a:lnSpc>
                <a:spcPct val="125000"/>
              </a:lnSpc>
            </a:pPr>
            <a:r>
              <a:rPr lang="en-US" sz="1400" b="1" dirty="0">
                <a:solidFill>
                  <a:srgbClr val="EA00AD"/>
                </a:solidFill>
              </a:rPr>
              <a:t>Botryoidal</a:t>
            </a:r>
            <a:r>
              <a:rPr lang="en-US" sz="1400" b="1" i="1" dirty="0"/>
              <a:t> - smooth bulbous or globular shapes. </a:t>
            </a:r>
            <a:r>
              <a:rPr lang="en-US" sz="1400" b="1" i="1" dirty="0">
                <a:solidFill>
                  <a:srgbClr val="690F28"/>
                </a:solidFill>
              </a:rPr>
              <a:t>( azurite, malachite )</a:t>
            </a:r>
          </a:p>
          <a:p>
            <a:pPr>
              <a:lnSpc>
                <a:spcPct val="125000"/>
              </a:lnSpc>
            </a:pPr>
            <a:r>
              <a:rPr lang="en-US" sz="1400" b="1" dirty="0">
                <a:solidFill>
                  <a:srgbClr val="EA00AD"/>
                </a:solidFill>
              </a:rPr>
              <a:t>Dendritic</a:t>
            </a:r>
            <a:r>
              <a:rPr lang="en-US" sz="1400" b="1" i="1" dirty="0"/>
              <a:t> - tree-like growths. </a:t>
            </a:r>
            <a:r>
              <a:rPr lang="en-US" sz="1400" b="1" i="1" dirty="0">
                <a:solidFill>
                  <a:srgbClr val="690F28"/>
                </a:solidFill>
              </a:rPr>
              <a:t>( copper )</a:t>
            </a:r>
          </a:p>
          <a:p>
            <a:pPr>
              <a:lnSpc>
                <a:spcPct val="125000"/>
              </a:lnSpc>
            </a:pPr>
            <a:r>
              <a:rPr lang="en-US" sz="1400" b="1" dirty="0">
                <a:solidFill>
                  <a:srgbClr val="EA00AD"/>
                </a:solidFill>
              </a:rPr>
              <a:t>Fibrou</a:t>
            </a:r>
            <a:r>
              <a:rPr lang="en-US" sz="1400" b="1" i="1" dirty="0">
                <a:solidFill>
                  <a:srgbClr val="EA00AD"/>
                </a:solidFill>
              </a:rPr>
              <a:t>s</a:t>
            </a:r>
            <a:r>
              <a:rPr lang="en-US" sz="1400" b="1" i="1" dirty="0"/>
              <a:t> -  elongated clusters of fibers. </a:t>
            </a:r>
            <a:r>
              <a:rPr lang="en-US" sz="1400" b="1" i="1" dirty="0">
                <a:solidFill>
                  <a:srgbClr val="690F28"/>
                </a:solidFill>
              </a:rPr>
              <a:t>( </a:t>
            </a:r>
            <a:r>
              <a:rPr lang="en-US" sz="1400" b="1" i="1" dirty="0" err="1">
                <a:solidFill>
                  <a:srgbClr val="690F28"/>
                </a:solidFill>
              </a:rPr>
              <a:t>tremolite</a:t>
            </a:r>
            <a:r>
              <a:rPr lang="en-US" sz="1400" b="1" i="1" dirty="0">
                <a:solidFill>
                  <a:srgbClr val="690F28"/>
                </a:solidFill>
              </a:rPr>
              <a:t> )</a:t>
            </a:r>
          </a:p>
          <a:p>
            <a:pPr>
              <a:lnSpc>
                <a:spcPct val="125000"/>
              </a:lnSpc>
            </a:pPr>
            <a:r>
              <a:rPr lang="en-US" sz="1400" b="1" i="1" dirty="0">
                <a:solidFill>
                  <a:srgbClr val="EA00AD"/>
                </a:solidFill>
              </a:rPr>
              <a:t>massive</a:t>
            </a:r>
            <a:r>
              <a:rPr lang="en-US" sz="1400" b="1" i="1" dirty="0"/>
              <a:t> - homogenous masses</a:t>
            </a:r>
            <a:r>
              <a:rPr lang="en-US" sz="1400" b="1" i="1" dirty="0">
                <a:solidFill>
                  <a:srgbClr val="19375F"/>
                </a:solidFill>
              </a:rPr>
              <a:t> </a:t>
            </a:r>
            <a:r>
              <a:rPr lang="en-US" sz="1400" b="1" i="1" dirty="0">
                <a:solidFill>
                  <a:srgbClr val="690F28"/>
                </a:solidFill>
              </a:rPr>
              <a:t>( limonite )</a:t>
            </a:r>
          </a:p>
          <a:p>
            <a:pPr>
              <a:lnSpc>
                <a:spcPct val="125000"/>
              </a:lnSpc>
            </a:pPr>
            <a:r>
              <a:rPr lang="en-US" sz="1400" b="1" dirty="0" err="1">
                <a:solidFill>
                  <a:srgbClr val="EA00AD"/>
                </a:solidFill>
              </a:rPr>
              <a:t>Mecaseous</a:t>
            </a:r>
            <a:r>
              <a:rPr lang="en-US" sz="1400" b="1" dirty="0">
                <a:solidFill>
                  <a:srgbClr val="19375F"/>
                </a:solidFill>
              </a:rPr>
              <a:t> </a:t>
            </a:r>
            <a:r>
              <a:rPr lang="en-US" sz="1400" b="1" dirty="0"/>
              <a:t>-</a:t>
            </a:r>
            <a:r>
              <a:rPr lang="en-US" sz="1400" b="1" i="1" dirty="0"/>
              <a:t> splits into very thin sheets </a:t>
            </a:r>
            <a:r>
              <a:rPr lang="en-US" sz="1400" b="1" i="1" dirty="0">
                <a:solidFill>
                  <a:srgbClr val="690F28"/>
                </a:solidFill>
              </a:rPr>
              <a:t>( muscovite (mica) )</a:t>
            </a:r>
          </a:p>
          <a:p>
            <a:pPr>
              <a:lnSpc>
                <a:spcPct val="125000"/>
              </a:lnSpc>
            </a:pPr>
            <a:r>
              <a:rPr lang="en-US" sz="1400" b="1" dirty="0">
                <a:solidFill>
                  <a:srgbClr val="EA00AD"/>
                </a:solidFill>
              </a:rPr>
              <a:t>Twinning</a:t>
            </a:r>
            <a:r>
              <a:rPr lang="en-US" sz="1400" b="1" i="1" dirty="0">
                <a:solidFill>
                  <a:schemeClr val="tx2"/>
                </a:solidFill>
              </a:rPr>
              <a:t> </a:t>
            </a:r>
            <a:r>
              <a:rPr lang="en-US" sz="1400" b="1" i="1" dirty="0"/>
              <a:t>- Crystals that are related to one another by a geometric relation. </a:t>
            </a:r>
            <a:r>
              <a:rPr lang="en-US" sz="1400" b="1" i="1" dirty="0">
                <a:solidFill>
                  <a:srgbClr val="690F28"/>
                </a:solidFill>
              </a:rPr>
              <a:t>( </a:t>
            </a:r>
            <a:r>
              <a:rPr lang="en-US" sz="1400" b="1" i="1" dirty="0" err="1">
                <a:solidFill>
                  <a:srgbClr val="690F28"/>
                </a:solidFill>
              </a:rPr>
              <a:t>albite</a:t>
            </a:r>
            <a:r>
              <a:rPr lang="en-US" sz="1400" b="1" i="1" dirty="0">
                <a:solidFill>
                  <a:srgbClr val="690F28"/>
                </a:solidFill>
              </a:rPr>
              <a:t>, </a:t>
            </a:r>
            <a:r>
              <a:rPr lang="en-US" sz="1400" b="1" i="1" dirty="0" err="1">
                <a:solidFill>
                  <a:srgbClr val="690F28"/>
                </a:solidFill>
              </a:rPr>
              <a:t>staurolite</a:t>
            </a:r>
            <a:r>
              <a:rPr lang="en-US" sz="1400" b="1" i="1" dirty="0">
                <a:solidFill>
                  <a:srgbClr val="690F28"/>
                </a:solidFill>
              </a:rPr>
              <a:t> )</a:t>
            </a:r>
          </a:p>
          <a:p>
            <a:endParaRPr lang="en-US" sz="800" b="1" dirty="0"/>
          </a:p>
          <a:p>
            <a:r>
              <a:rPr lang="en-US" sz="1400" b="1" dirty="0">
                <a:solidFill>
                  <a:schemeClr val="tx2"/>
                </a:solidFill>
              </a:rPr>
              <a:t>    </a:t>
            </a:r>
            <a:r>
              <a:rPr lang="en-US" sz="1400" b="1" dirty="0">
                <a:solidFill>
                  <a:srgbClr val="19375F"/>
                </a:solidFill>
              </a:rPr>
              <a:t> </a:t>
            </a:r>
            <a:r>
              <a:rPr lang="en-US" sz="1400" b="1" dirty="0">
                <a:solidFill>
                  <a:srgbClr val="EA00AD"/>
                </a:solidFill>
              </a:rPr>
              <a:t>Striated</a:t>
            </a:r>
            <a:r>
              <a:rPr lang="en-US" sz="1400" b="1" dirty="0">
                <a:solidFill>
                  <a:srgbClr val="19375F"/>
                </a:solidFill>
              </a:rPr>
              <a:t> </a:t>
            </a:r>
            <a:r>
              <a:rPr lang="en-US" sz="1400" b="1" dirty="0"/>
              <a:t>- Not a habit per se, </a:t>
            </a:r>
            <a:r>
              <a:rPr lang="en-US" sz="1400" b="1" dirty="0">
                <a:solidFill>
                  <a:srgbClr val="690F28"/>
                </a:solidFill>
              </a:rPr>
              <a:t>( tourmaline, feldspar )</a:t>
            </a:r>
          </a:p>
          <a:p>
            <a:r>
              <a:rPr lang="en-US" sz="1400" b="1" dirty="0"/>
              <a:t>                  but a condition of </a:t>
            </a:r>
            <a:r>
              <a:rPr lang="en-US" sz="1400" b="1" dirty="0" err="1"/>
              <a:t>paralell</a:t>
            </a:r>
            <a:r>
              <a:rPr lang="en-US" sz="1400" b="1" dirty="0"/>
              <a:t> lines that can occur on certain crystal faces </a:t>
            </a:r>
          </a:p>
          <a:p>
            <a:r>
              <a:rPr lang="en-US" sz="1400" b="1" dirty="0"/>
              <a:t>                  on certain minerals.</a:t>
            </a:r>
            <a:endParaRPr lang="en-US" sz="800" b="1" dirty="0">
              <a:solidFill>
                <a:srgbClr val="00729A"/>
              </a:solidFill>
            </a:endParaRPr>
          </a:p>
        </p:txBody>
      </p:sp>
      <p:sp>
        <p:nvSpPr>
          <p:cNvPr id="3" name="TextBox 2"/>
          <p:cNvSpPr txBox="1"/>
          <p:nvPr/>
        </p:nvSpPr>
        <p:spPr>
          <a:xfrm>
            <a:off x="3294743" y="6258364"/>
            <a:ext cx="5715000" cy="369332"/>
          </a:xfrm>
          <a:prstGeom prst="rect">
            <a:avLst/>
          </a:prstGeom>
          <a:noFill/>
        </p:spPr>
        <p:txBody>
          <a:bodyPr wrap="square" rtlCol="0">
            <a:spAutoFit/>
          </a:bodyPr>
          <a:lstStyle/>
          <a:p>
            <a:r>
              <a:rPr lang="en-US" b="1" i="1" dirty="0">
                <a:solidFill>
                  <a:srgbClr val="C00000"/>
                </a:solidFill>
              </a:rPr>
              <a:t>The field guides are the best place to find this information</a:t>
            </a:r>
          </a:p>
        </p:txBody>
      </p:sp>
      <p:sp>
        <p:nvSpPr>
          <p:cNvPr id="4" name="Rectangle 3"/>
          <p:cNvSpPr/>
          <p:nvPr/>
        </p:nvSpPr>
        <p:spPr>
          <a:xfrm>
            <a:off x="3086100" y="5791200"/>
            <a:ext cx="6172200" cy="369332"/>
          </a:xfrm>
          <a:prstGeom prst="rect">
            <a:avLst/>
          </a:prstGeom>
        </p:spPr>
        <p:txBody>
          <a:bodyPr wrap="square">
            <a:spAutoFit/>
          </a:bodyPr>
          <a:lstStyle/>
          <a:p>
            <a:pPr lvl="0"/>
            <a:r>
              <a:rPr lang="en-US" dirty="0">
                <a:solidFill>
                  <a:srgbClr val="F79646">
                    <a:lumMod val="50000"/>
                  </a:srgbClr>
                </a:solidFill>
              </a:rPr>
              <a:t>* You need to know the mineral habit of each mineral on the list</a:t>
            </a:r>
          </a:p>
        </p:txBody>
      </p:sp>
      <p:sp>
        <p:nvSpPr>
          <p:cNvPr id="5" name="Rectangle 4"/>
          <p:cNvSpPr/>
          <p:nvPr/>
        </p:nvSpPr>
        <p:spPr>
          <a:xfrm>
            <a:off x="3733800" y="6070950"/>
            <a:ext cx="4267200" cy="276999"/>
          </a:xfrm>
          <a:prstGeom prst="rect">
            <a:avLst/>
          </a:prstGeom>
        </p:spPr>
        <p:txBody>
          <a:bodyPr wrap="square">
            <a:spAutoFit/>
          </a:bodyPr>
          <a:lstStyle/>
          <a:p>
            <a:r>
              <a:rPr lang="en-US" sz="1200" dirty="0">
                <a:hlinkClick r:id="rId2" action="ppaction://hlinkpres?slideindex=1&amp;slidetitle="/>
              </a:rPr>
              <a:t>http://www.galleries.com/minerals/property/habits.htm#acicular</a:t>
            </a:r>
            <a:endParaRPr lang="en-US" sz="1200" dirty="0"/>
          </a:p>
        </p:txBody>
      </p:sp>
    </p:spTree>
    <p:extLst>
      <p:ext uri="{BB962C8B-B14F-4D97-AF65-F5344CB8AC3E}">
        <p14:creationId xmlns:p14="http://schemas.microsoft.com/office/powerpoint/2010/main" val="1051293529"/>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1" y="152401"/>
            <a:ext cx="3690177" cy="461665"/>
          </a:xfrm>
          <a:prstGeom prst="rect">
            <a:avLst/>
          </a:prstGeom>
        </p:spPr>
        <p:txBody>
          <a:bodyPr wrap="none">
            <a:spAutoFit/>
          </a:bodyPr>
          <a:lstStyle/>
          <a:p>
            <a:r>
              <a:rPr lang="en-US" sz="2400" b="1" dirty="0">
                <a:solidFill>
                  <a:srgbClr val="7030A0"/>
                </a:solidFill>
              </a:rPr>
              <a:t>5 – </a:t>
            </a:r>
            <a:r>
              <a:rPr lang="en-US" sz="2400" b="1" dirty="0">
                <a:solidFill>
                  <a:srgbClr val="CC3300"/>
                </a:solidFill>
              </a:rPr>
              <a:t>i. </a:t>
            </a:r>
            <a:r>
              <a:rPr lang="en-US" sz="2400" b="1" dirty="0">
                <a:solidFill>
                  <a:srgbClr val="7030A0"/>
                </a:solidFill>
              </a:rPr>
              <a:t>Economic importance</a:t>
            </a:r>
          </a:p>
        </p:txBody>
      </p:sp>
      <p:sp>
        <p:nvSpPr>
          <p:cNvPr id="4" name="Rectangle 3"/>
          <p:cNvSpPr/>
          <p:nvPr/>
        </p:nvSpPr>
        <p:spPr>
          <a:xfrm>
            <a:off x="2743201" y="644435"/>
            <a:ext cx="7057041" cy="5016758"/>
          </a:xfrm>
          <a:prstGeom prst="rect">
            <a:avLst/>
          </a:prstGeom>
        </p:spPr>
        <p:txBody>
          <a:bodyPr wrap="square">
            <a:spAutoFit/>
          </a:bodyPr>
          <a:lstStyle/>
          <a:p>
            <a:r>
              <a:rPr lang="en-US" dirty="0"/>
              <a:t>Minerals can be found in abundance in Earth’s crust.</a:t>
            </a:r>
          </a:p>
          <a:p>
            <a:endParaRPr lang="en-US" sz="800" dirty="0"/>
          </a:p>
          <a:p>
            <a:r>
              <a:rPr lang="en-US" dirty="0"/>
              <a:t>These minerals are important for humans.</a:t>
            </a:r>
          </a:p>
          <a:p>
            <a:r>
              <a:rPr lang="en-US" dirty="0"/>
              <a:t>Some, such as calcium and iron, are required for diet.</a:t>
            </a:r>
          </a:p>
          <a:p>
            <a:endParaRPr lang="en-US" sz="800" dirty="0"/>
          </a:p>
          <a:p>
            <a:r>
              <a:rPr lang="en-US" dirty="0"/>
              <a:t>Others are necessary for the functioning of our society. </a:t>
            </a:r>
          </a:p>
          <a:p>
            <a:r>
              <a:rPr lang="en-US" dirty="0"/>
              <a:t>This is because practically every manufactured product </a:t>
            </a:r>
          </a:p>
          <a:p>
            <a:r>
              <a:rPr lang="en-US" dirty="0"/>
              <a:t>contains material obtained from minerals. </a:t>
            </a:r>
          </a:p>
          <a:p>
            <a:endParaRPr lang="en-US" sz="800" dirty="0"/>
          </a:p>
          <a:p>
            <a:r>
              <a:rPr lang="en-US" dirty="0"/>
              <a:t>Obvious examples are aluminum in beverage cans, </a:t>
            </a:r>
          </a:p>
          <a:p>
            <a:r>
              <a:rPr lang="en-US" dirty="0"/>
              <a:t>gold and silver in jewelry, </a:t>
            </a:r>
          </a:p>
          <a:p>
            <a:r>
              <a:rPr lang="en-US" dirty="0"/>
              <a:t>and copper in electrical wiring.</a:t>
            </a:r>
          </a:p>
          <a:p>
            <a:r>
              <a:rPr lang="en-US" dirty="0"/>
              <a:t>Baby powder is essentially the ground up mineral talc.</a:t>
            </a:r>
          </a:p>
          <a:p>
            <a:endParaRPr lang="en-US" sz="800" dirty="0"/>
          </a:p>
          <a:p>
            <a:r>
              <a:rPr lang="en-US" dirty="0"/>
              <a:t>Many industrial drill bits are composed of diamonds, </a:t>
            </a:r>
          </a:p>
          <a:p>
            <a:r>
              <a:rPr lang="en-US" dirty="0"/>
              <a:t>which is one of the hardest minerals on Earth.</a:t>
            </a:r>
          </a:p>
          <a:p>
            <a:endParaRPr lang="en-US" sz="800" dirty="0"/>
          </a:p>
          <a:p>
            <a:r>
              <a:rPr lang="en-US" dirty="0"/>
              <a:t>As well, the common mineral quartz is the major ingredient </a:t>
            </a:r>
          </a:p>
          <a:p>
            <a:r>
              <a:rPr lang="en-US" dirty="0"/>
              <a:t>in both glass and silicon, which is used for computer chips.</a:t>
            </a:r>
          </a:p>
          <a:p>
            <a:endParaRPr lang="en-US" sz="800" dirty="0"/>
          </a:p>
          <a:p>
            <a:r>
              <a:rPr lang="en-US" dirty="0">
                <a:solidFill>
                  <a:schemeClr val="accent6">
                    <a:lumMod val="50000"/>
                  </a:schemeClr>
                </a:solidFill>
              </a:rPr>
              <a:t>* You need to know the economic importance of each mineral on the list</a:t>
            </a:r>
          </a:p>
        </p:txBody>
      </p:sp>
      <p:sp>
        <p:nvSpPr>
          <p:cNvPr id="5" name="TextBox 4"/>
          <p:cNvSpPr txBox="1"/>
          <p:nvPr/>
        </p:nvSpPr>
        <p:spPr>
          <a:xfrm>
            <a:off x="3240779" y="6328291"/>
            <a:ext cx="5715000" cy="369332"/>
          </a:xfrm>
          <a:prstGeom prst="rect">
            <a:avLst/>
          </a:prstGeom>
          <a:noFill/>
        </p:spPr>
        <p:txBody>
          <a:bodyPr wrap="square" rtlCol="0">
            <a:spAutoFit/>
          </a:bodyPr>
          <a:lstStyle/>
          <a:p>
            <a:r>
              <a:rPr lang="en-US" b="1" i="1" dirty="0">
                <a:solidFill>
                  <a:srgbClr val="C00000"/>
                </a:solidFill>
              </a:rPr>
              <a:t>The field guides are the best place to find this information</a:t>
            </a:r>
          </a:p>
        </p:txBody>
      </p:sp>
      <p:sp>
        <p:nvSpPr>
          <p:cNvPr id="2" name="Rectangle 1"/>
          <p:cNvSpPr/>
          <p:nvPr/>
        </p:nvSpPr>
        <p:spPr>
          <a:xfrm>
            <a:off x="4935588" y="5620405"/>
            <a:ext cx="2353401" cy="307777"/>
          </a:xfrm>
          <a:prstGeom prst="rect">
            <a:avLst/>
          </a:prstGeom>
        </p:spPr>
        <p:txBody>
          <a:bodyPr wrap="none">
            <a:spAutoFit/>
          </a:bodyPr>
          <a:lstStyle/>
          <a:p>
            <a:r>
              <a:rPr lang="en-US" sz="1400" dirty="0">
                <a:hlinkClick r:id="rId3" action="ppaction://hlinkpres?slideindex=1&amp;slidetitle="/>
              </a:rPr>
              <a:t>http://geology.com/minerals/</a:t>
            </a:r>
            <a:endParaRPr lang="en-US" sz="1400" dirty="0"/>
          </a:p>
        </p:txBody>
      </p:sp>
      <p:sp>
        <p:nvSpPr>
          <p:cNvPr id="6" name="TextBox 5"/>
          <p:cNvSpPr txBox="1"/>
          <p:nvPr/>
        </p:nvSpPr>
        <p:spPr>
          <a:xfrm>
            <a:off x="3635430" y="5928181"/>
            <a:ext cx="5272580" cy="400110"/>
          </a:xfrm>
          <a:prstGeom prst="rect">
            <a:avLst/>
          </a:prstGeom>
          <a:noFill/>
        </p:spPr>
        <p:txBody>
          <a:bodyPr wrap="square" rtlCol="0">
            <a:spAutoFit/>
          </a:bodyPr>
          <a:lstStyle/>
          <a:p>
            <a:r>
              <a:rPr lang="en-US" sz="1000" dirty="0"/>
              <a:t>This link can help with the economic importance of a mineral by clicking on the individual mineral, </a:t>
            </a:r>
          </a:p>
          <a:p>
            <a:r>
              <a:rPr lang="en-US" sz="1000" dirty="0"/>
              <a:t>as well as other information about it</a:t>
            </a:r>
          </a:p>
        </p:txBody>
      </p:sp>
      <p:sp>
        <p:nvSpPr>
          <p:cNvPr id="7" name="Rounded Rectangle 6"/>
          <p:cNvSpPr/>
          <p:nvPr/>
        </p:nvSpPr>
        <p:spPr>
          <a:xfrm>
            <a:off x="2665520" y="676907"/>
            <a:ext cx="5792680" cy="19937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667000" y="2670622"/>
            <a:ext cx="5791200" cy="25496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300232"/>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447800"/>
            <a:ext cx="6019800" cy="3046988"/>
          </a:xfrm>
          <a:prstGeom prst="rect">
            <a:avLst/>
          </a:prstGeom>
        </p:spPr>
        <p:txBody>
          <a:bodyPr wrap="square">
            <a:spAutoFit/>
          </a:bodyPr>
          <a:lstStyle/>
          <a:p>
            <a:pPr indent="171450"/>
            <a:r>
              <a:rPr lang="en-US" sz="24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6. Representative Station Activities:</a:t>
            </a:r>
          </a:p>
          <a:p>
            <a:pPr indent="171450"/>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171450"/>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dirty="0">
                <a:solidFill>
                  <a:srgbClr val="993300"/>
                </a:solidFill>
                <a:latin typeface="Calibri" panose="020F0502020204030204" pitchFamily="34" charset="0"/>
                <a:ea typeface="Calibri" panose="020F0502020204030204" pitchFamily="34" charset="0"/>
                <a:cs typeface="Times New Roman" panose="02020603050405020304" pitchFamily="18" charset="0"/>
              </a:rPr>
              <a:t>j.</a:t>
            </a:r>
            <a:r>
              <a:rPr lang="en-US" dirty="0">
                <a:latin typeface="Calibri" panose="020F0502020204030204" pitchFamily="34" charset="0"/>
                <a:ea typeface="Calibri" panose="020F0502020204030204" pitchFamily="34" charset="0"/>
                <a:cs typeface="Times New Roman" panose="02020603050405020304" pitchFamily="18" charset="0"/>
              </a:rPr>
              <a:t> Identify each of the minerals </a:t>
            </a:r>
          </a:p>
          <a:p>
            <a:pPr indent="171450"/>
            <a:r>
              <a:rPr lang="en-US" dirty="0">
                <a:latin typeface="Calibri" panose="020F0502020204030204" pitchFamily="34" charset="0"/>
                <a:ea typeface="Calibri" panose="020F0502020204030204" pitchFamily="34" charset="0"/>
                <a:cs typeface="Times New Roman" panose="02020603050405020304" pitchFamily="18" charset="0"/>
              </a:rPr>
              <a:t>and place them in the correct order according to </a:t>
            </a:r>
            <a:r>
              <a:rPr lang="en-US" dirty="0" err="1">
                <a:latin typeface="Calibri" panose="020F0502020204030204" pitchFamily="34" charset="0"/>
                <a:ea typeface="Calibri" panose="020F0502020204030204" pitchFamily="34" charset="0"/>
                <a:cs typeface="Times New Roman" panose="02020603050405020304" pitchFamily="18" charset="0"/>
              </a:rPr>
              <a:t>Moh’s</a:t>
            </a:r>
            <a:r>
              <a:rPr lang="en-US" dirty="0">
                <a:latin typeface="Calibri" panose="020F0502020204030204" pitchFamily="34" charset="0"/>
                <a:ea typeface="Calibri" panose="020F0502020204030204" pitchFamily="34" charset="0"/>
                <a:cs typeface="Times New Roman" panose="02020603050405020304" pitchFamily="18" charset="0"/>
              </a:rPr>
              <a:t> scale</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dirty="0">
                <a:solidFill>
                  <a:srgbClr val="993300"/>
                </a:solidFill>
                <a:latin typeface="Calibri" panose="020F0502020204030204" pitchFamily="34" charset="0"/>
                <a:ea typeface="Calibri" panose="020F0502020204030204" pitchFamily="34" charset="0"/>
                <a:cs typeface="Times New Roman" panose="02020603050405020304" pitchFamily="18" charset="0"/>
              </a:rPr>
              <a:t>k.</a:t>
            </a:r>
            <a:r>
              <a:rPr lang="en-US" dirty="0">
                <a:latin typeface="Calibri" panose="020F0502020204030204" pitchFamily="34" charset="0"/>
                <a:ea typeface="Calibri" panose="020F0502020204030204" pitchFamily="34" charset="0"/>
                <a:cs typeface="Times New Roman" panose="02020603050405020304" pitchFamily="18" charset="0"/>
              </a:rPr>
              <a:t> Match each metamorphic rock </a:t>
            </a:r>
          </a:p>
          <a:p>
            <a:pPr indent="171450"/>
            <a:r>
              <a:rPr lang="en-US" dirty="0">
                <a:latin typeface="Calibri" panose="020F0502020204030204" pitchFamily="34" charset="0"/>
                <a:ea typeface="Calibri" panose="020F0502020204030204" pitchFamily="34" charset="0"/>
                <a:cs typeface="Times New Roman" panose="02020603050405020304" pitchFamily="18" charset="0"/>
              </a:rPr>
              <a:t>with the type of rock from which it may have been formed</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8787611"/>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762001"/>
            <a:ext cx="8077200" cy="1877437"/>
          </a:xfrm>
          <a:prstGeom prst="rect">
            <a:avLst/>
          </a:prstGeom>
        </p:spPr>
        <p:txBody>
          <a:bodyPr wrap="square">
            <a:spAutoFit/>
          </a:bodyPr>
          <a:lstStyle/>
          <a:p>
            <a:pPr indent="171450" algn="ctr"/>
            <a:r>
              <a:rPr lang="en-US" sz="24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7. SCORING:</a:t>
            </a:r>
          </a:p>
          <a:p>
            <a:pPr indent="171450"/>
            <a:endParaRPr lang="en-US"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Total highest scores will determine rankings in this event. </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Ties will be broken by the accuracy or quality of answers to pre-selected questions.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928789"/>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1" y="838201"/>
            <a:ext cx="7619999" cy="4524315"/>
          </a:xfrm>
          <a:prstGeom prst="rect">
            <a:avLst/>
          </a:prstGeom>
          <a:noFill/>
        </p:spPr>
        <p:txBody>
          <a:bodyPr wrap="square" rtlCol="0">
            <a:spAutoFit/>
          </a:bodyPr>
          <a:lstStyle/>
          <a:p>
            <a:pPr algn="ctr"/>
            <a:r>
              <a:rPr lang="en-US" sz="2400" b="1" dirty="0">
                <a:solidFill>
                  <a:srgbClr val="7030A0"/>
                </a:solidFill>
              </a:rPr>
              <a:t>The correct answers for the properties of Rocks &amp; Minerals </a:t>
            </a:r>
          </a:p>
          <a:p>
            <a:pPr algn="ctr"/>
            <a:r>
              <a:rPr lang="en-US" sz="2400" b="1" dirty="0">
                <a:solidFill>
                  <a:srgbClr val="7030A0"/>
                </a:solidFill>
              </a:rPr>
              <a:t>will be taken from the   AUDUBON FIELD GUIDE </a:t>
            </a:r>
          </a:p>
          <a:p>
            <a:pPr algn="ctr"/>
            <a:r>
              <a:rPr lang="en-US" sz="2400" b="1" dirty="0">
                <a:solidFill>
                  <a:srgbClr val="7030A0"/>
                </a:solidFill>
              </a:rPr>
              <a:t>– Not From Wiki blogging! </a:t>
            </a:r>
          </a:p>
          <a:p>
            <a:endParaRPr lang="en-US" dirty="0"/>
          </a:p>
          <a:p>
            <a:endParaRPr lang="en-US" b="1" dirty="0"/>
          </a:p>
          <a:p>
            <a:pPr algn="ctr"/>
            <a:r>
              <a:rPr lang="en-US" b="1" dirty="0">
                <a:solidFill>
                  <a:srgbClr val="C00000"/>
                </a:solidFill>
              </a:rPr>
              <a:t>Questions and Tie Breakers - </a:t>
            </a:r>
            <a:r>
              <a:rPr lang="en-US" dirty="0"/>
              <a:t>will be related to Rocks &amp; minerals on the list,</a:t>
            </a:r>
          </a:p>
          <a:p>
            <a:r>
              <a:rPr lang="en-US" dirty="0"/>
              <a:t>but will be of a more general means derived from: </a:t>
            </a:r>
          </a:p>
          <a:p>
            <a:endParaRPr lang="en-US" dirty="0"/>
          </a:p>
          <a:p>
            <a:r>
              <a:rPr lang="en-US" dirty="0"/>
              <a:t>past tests </a:t>
            </a:r>
          </a:p>
          <a:p>
            <a:endParaRPr lang="en-US" dirty="0"/>
          </a:p>
          <a:p>
            <a:r>
              <a:rPr lang="en-US" dirty="0"/>
              <a:t>tests from other locations</a:t>
            </a:r>
          </a:p>
          <a:p>
            <a:endParaRPr lang="en-US" dirty="0"/>
          </a:p>
          <a:p>
            <a:r>
              <a:rPr lang="en-US" dirty="0"/>
              <a:t>information from the rocks &amp; minerals CD</a:t>
            </a:r>
          </a:p>
          <a:p>
            <a:endParaRPr lang="en-US" dirty="0"/>
          </a:p>
          <a:p>
            <a:r>
              <a:rPr lang="en-US" dirty="0"/>
              <a:t>related on line sources</a:t>
            </a:r>
          </a:p>
        </p:txBody>
      </p:sp>
    </p:spTree>
    <p:extLst>
      <p:ext uri="{BB962C8B-B14F-4D97-AF65-F5344CB8AC3E}">
        <p14:creationId xmlns:p14="http://schemas.microsoft.com/office/powerpoint/2010/main" val="2748061683"/>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219200"/>
            <a:ext cx="8468472" cy="3046988"/>
          </a:xfrm>
          <a:prstGeom prst="rect">
            <a:avLst/>
          </a:prstGeom>
          <a:noFill/>
        </p:spPr>
        <p:txBody>
          <a:bodyPr wrap="none" lIns="91440" tIns="45720" rIns="91440" bIns="45720">
            <a:spAutoFit/>
          </a:bodyPr>
          <a:lstStyle/>
          <a:p>
            <a:pPr algn="ctr"/>
            <a:r>
              <a:rPr lang="en-US" sz="9600" b="1" dirty="0">
                <a:ln w="28575">
                  <a:solidFill>
                    <a:schemeClr val="tx1"/>
                  </a:solidFill>
                  <a:prstDash val="solid"/>
                  <a:miter lim="800000"/>
                </a:ln>
                <a:solidFill>
                  <a:srgbClr val="0000FF"/>
                </a:solidFill>
                <a:effectLst>
                  <a:outerShdw blurRad="25500" dist="23000" dir="7020000" algn="tl">
                    <a:srgbClr val="000000">
                      <a:alpha val="50000"/>
                    </a:srgbClr>
                  </a:outerShdw>
                </a:effectLst>
              </a:rPr>
              <a:t>How to prepare </a:t>
            </a:r>
          </a:p>
          <a:p>
            <a:pPr algn="ctr"/>
            <a:r>
              <a:rPr lang="en-US" sz="9600" b="1" dirty="0">
                <a:ln w="28575">
                  <a:solidFill>
                    <a:schemeClr val="tx1"/>
                  </a:solidFill>
                  <a:prstDash val="solid"/>
                  <a:miter lim="800000"/>
                </a:ln>
                <a:solidFill>
                  <a:srgbClr val="0000FF"/>
                </a:solidFill>
                <a:effectLst>
                  <a:outerShdw blurRad="25500" dist="23000" dir="7020000" algn="tl">
                    <a:srgbClr val="000000">
                      <a:alpha val="50000"/>
                    </a:srgbClr>
                  </a:outerShdw>
                </a:effectLst>
              </a:rPr>
              <a:t>for the event !</a:t>
            </a:r>
          </a:p>
        </p:txBody>
      </p:sp>
    </p:spTree>
    <p:extLst>
      <p:ext uri="{BB962C8B-B14F-4D97-AF65-F5344CB8AC3E}">
        <p14:creationId xmlns:p14="http://schemas.microsoft.com/office/powerpoint/2010/main" val="38126243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71" r="21397" b="6530"/>
          <a:stretch/>
        </p:blipFill>
        <p:spPr bwMode="auto">
          <a:xfrm>
            <a:off x="2159289" y="228600"/>
            <a:ext cx="7822912" cy="601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60946"/>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457201"/>
            <a:ext cx="8839200" cy="6247864"/>
          </a:xfrm>
          <a:prstGeom prst="rect">
            <a:avLst/>
          </a:prstGeom>
          <a:noFill/>
        </p:spPr>
        <p:txBody>
          <a:bodyPr wrap="square" rtlCol="0">
            <a:spAutoFit/>
          </a:bodyPr>
          <a:lstStyle/>
          <a:p>
            <a:pPr algn="ctr"/>
            <a:r>
              <a:rPr lang="en-US" sz="8800" b="1" dirty="0">
                <a:ln>
                  <a:solidFill>
                    <a:schemeClr val="tx1"/>
                  </a:solidFill>
                </a:ln>
                <a:solidFill>
                  <a:srgbClr val="FF6600"/>
                </a:solidFill>
              </a:rPr>
              <a:t>Knowledge isn’t </a:t>
            </a:r>
          </a:p>
          <a:p>
            <a:pPr algn="ctr"/>
            <a:endParaRPr lang="en-US" sz="3600" b="1" dirty="0">
              <a:solidFill>
                <a:schemeClr val="accent6">
                  <a:lumMod val="50000"/>
                </a:schemeClr>
              </a:solidFill>
            </a:endParaRPr>
          </a:p>
          <a:p>
            <a:pPr algn="ctr"/>
            <a:r>
              <a:rPr lang="en-US" sz="3600" b="1" dirty="0">
                <a:ln>
                  <a:solidFill>
                    <a:schemeClr val="tx1"/>
                  </a:solidFill>
                </a:ln>
                <a:solidFill>
                  <a:srgbClr val="9900CC"/>
                </a:solidFill>
              </a:rPr>
              <a:t>memorizing massive amounts of information.</a:t>
            </a:r>
          </a:p>
          <a:p>
            <a:pPr algn="ctr"/>
            <a:endParaRPr lang="en-US" sz="3600" b="1" dirty="0">
              <a:solidFill>
                <a:schemeClr val="accent6">
                  <a:lumMod val="50000"/>
                </a:schemeClr>
              </a:solidFill>
            </a:endParaRPr>
          </a:p>
          <a:p>
            <a:pPr algn="ctr"/>
            <a:r>
              <a:rPr lang="en-US" sz="3600" b="1" dirty="0">
                <a:ln>
                  <a:solidFill>
                    <a:schemeClr val="tx1"/>
                  </a:solidFill>
                </a:ln>
                <a:solidFill>
                  <a:srgbClr val="0070C0"/>
                </a:solidFill>
              </a:rPr>
              <a:t>It’s knowing where to look it up.</a:t>
            </a:r>
          </a:p>
          <a:p>
            <a:pPr algn="ctr"/>
            <a:endParaRPr lang="en-US" sz="2400" b="1" dirty="0">
              <a:solidFill>
                <a:schemeClr val="accent6">
                  <a:lumMod val="50000"/>
                </a:schemeClr>
              </a:solidFill>
            </a:endParaRPr>
          </a:p>
          <a:p>
            <a:pPr algn="ctr"/>
            <a:endParaRPr lang="en-US" sz="2400" b="1" dirty="0">
              <a:solidFill>
                <a:schemeClr val="accent6">
                  <a:lumMod val="50000"/>
                </a:schemeClr>
              </a:solidFill>
            </a:endParaRPr>
          </a:p>
          <a:p>
            <a:pPr algn="ctr"/>
            <a:endParaRPr lang="en-US" sz="2400" b="1" dirty="0">
              <a:solidFill>
                <a:schemeClr val="accent6">
                  <a:lumMod val="50000"/>
                </a:schemeClr>
              </a:solidFill>
            </a:endParaRPr>
          </a:p>
          <a:p>
            <a:pPr algn="ctr"/>
            <a:r>
              <a:rPr lang="en-US" sz="6000" b="1" i="1" dirty="0">
                <a:ln>
                  <a:solidFill>
                    <a:schemeClr val="tx1"/>
                  </a:solidFill>
                </a:ln>
                <a:solidFill>
                  <a:srgbClr val="008000"/>
                </a:solidFill>
              </a:rPr>
              <a:t>For this event, quickly!  </a:t>
            </a:r>
            <a:r>
              <a:rPr lang="en-US" sz="6000" b="1" i="1" dirty="0">
                <a:solidFill>
                  <a:schemeClr val="accent6">
                    <a:lumMod val="75000"/>
                  </a:schemeClr>
                </a:solidFill>
              </a:rPr>
              <a:t>  </a:t>
            </a:r>
            <a:r>
              <a:rPr lang="en-US" sz="2400" b="1" i="1" dirty="0">
                <a:solidFill>
                  <a:schemeClr val="accent6">
                    <a:lumMod val="75000"/>
                  </a:schemeClr>
                </a:solidFill>
              </a:rPr>
              <a:t> </a:t>
            </a:r>
            <a:r>
              <a:rPr lang="en-US" sz="2400" b="1" dirty="0">
                <a:solidFill>
                  <a:schemeClr val="accent6">
                    <a:lumMod val="75000"/>
                  </a:schemeClr>
                </a:solidFill>
              </a:rPr>
              <a:t>             </a:t>
            </a:r>
          </a:p>
          <a:p>
            <a:endParaRPr lang="en-US" dirty="0"/>
          </a:p>
          <a:p>
            <a:r>
              <a:rPr lang="en-US" dirty="0"/>
              <a:t> </a:t>
            </a:r>
          </a:p>
        </p:txBody>
      </p:sp>
    </p:spTree>
    <p:extLst>
      <p:ext uri="{BB962C8B-B14F-4D97-AF65-F5344CB8AC3E}">
        <p14:creationId xmlns:p14="http://schemas.microsoft.com/office/powerpoint/2010/main" val="2023812655"/>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28601"/>
            <a:ext cx="8382000" cy="6617196"/>
          </a:xfrm>
          <a:prstGeom prst="rect">
            <a:avLst/>
          </a:prstGeom>
        </p:spPr>
        <p:txBody>
          <a:bodyPr wrap="square">
            <a:spAutoFit/>
          </a:bodyPr>
          <a:lstStyle/>
          <a:p>
            <a:pPr algn="ctr">
              <a:tabLst>
                <a:tab pos="0" algn="l"/>
                <a:tab pos="3514090" algn="l"/>
              </a:tabLst>
            </a:pPr>
            <a:r>
              <a:rPr lang="en-US" sz="1600" b="1" dirty="0">
                <a:solidFill>
                  <a:srgbClr val="0000CC"/>
                </a:solidFill>
                <a:latin typeface="Times New Roman"/>
                <a:ea typeface="Calibri"/>
                <a:cs typeface="Times New Roman"/>
              </a:rPr>
              <a:t>Here is some advice on how to prepare your students for this event.</a:t>
            </a:r>
            <a:endParaRPr lang="en-US" sz="1600" b="1" dirty="0">
              <a:solidFill>
                <a:srgbClr val="0000CC"/>
              </a:solidFill>
              <a:ea typeface="Calibri"/>
              <a:cs typeface="Times New Roman"/>
            </a:endParaRPr>
          </a:p>
          <a:p>
            <a:pPr>
              <a:tabLst>
                <a:tab pos="0" algn="l"/>
                <a:tab pos="3514090" algn="l"/>
              </a:tabLst>
            </a:pPr>
            <a:r>
              <a:rPr lang="en-US" sz="1600" dirty="0">
                <a:latin typeface="Times New Roman"/>
                <a:ea typeface="Calibri"/>
                <a:cs typeface="Times New Roman"/>
              </a:rPr>
              <a:t>  </a:t>
            </a:r>
            <a:endParaRPr lang="en-US" sz="1600" dirty="0">
              <a:ea typeface="Calibri"/>
              <a:cs typeface="Times New Roman"/>
            </a:endParaRPr>
          </a:p>
          <a:p>
            <a:pPr>
              <a:tabLst>
                <a:tab pos="0" algn="l"/>
                <a:tab pos="3514090" algn="l"/>
              </a:tabLst>
            </a:pPr>
            <a:r>
              <a:rPr lang="en-US" sz="1600" b="1" dirty="0">
                <a:latin typeface="Times New Roman"/>
                <a:ea typeface="Calibri"/>
                <a:cs typeface="Times New Roman"/>
              </a:rPr>
              <a:t>Show them a path to follow. Try to get them to do a little bit each week.</a:t>
            </a:r>
            <a:endParaRPr lang="en-US" sz="1600" b="1" dirty="0">
              <a:ea typeface="Calibri"/>
              <a:cs typeface="Times New Roman"/>
            </a:endParaRPr>
          </a:p>
          <a:p>
            <a:pPr>
              <a:tabLst>
                <a:tab pos="0" algn="l"/>
                <a:tab pos="3514090" algn="l"/>
              </a:tabLst>
            </a:pPr>
            <a:r>
              <a:rPr lang="en-US" sz="1600" b="1" dirty="0">
                <a:latin typeface="Times New Roman"/>
                <a:ea typeface="Calibri"/>
                <a:cs typeface="Times New Roman"/>
              </a:rPr>
              <a:t>Get them to commit to dedicating maybe 1 or 2 days a week</a:t>
            </a:r>
            <a:endParaRPr lang="en-US" sz="1600" b="1" dirty="0">
              <a:ea typeface="Calibri"/>
              <a:cs typeface="Times New Roman"/>
            </a:endParaRPr>
          </a:p>
          <a:p>
            <a:pPr>
              <a:tabLst>
                <a:tab pos="0" algn="l"/>
                <a:tab pos="3514090" algn="l"/>
              </a:tabLst>
            </a:pPr>
            <a:r>
              <a:rPr lang="en-US" sz="1600" b="1" dirty="0">
                <a:latin typeface="Times New Roman"/>
                <a:ea typeface="Calibri"/>
                <a:cs typeface="Times New Roman"/>
              </a:rPr>
              <a:t>to spend a ½ hour or so on creating the binder</a:t>
            </a:r>
            <a:r>
              <a:rPr lang="en-US" sz="1600" b="1" dirty="0" smtClean="0">
                <a:latin typeface="Times New Roman"/>
                <a:ea typeface="Calibri"/>
                <a:cs typeface="Times New Roman"/>
              </a:rPr>
              <a:t>.</a:t>
            </a:r>
          </a:p>
          <a:p>
            <a:pPr>
              <a:tabLst>
                <a:tab pos="0" algn="l"/>
                <a:tab pos="3514090" algn="l"/>
              </a:tabLst>
            </a:pPr>
            <a:endParaRPr lang="en-US" sz="1600" b="1" dirty="0">
              <a:ea typeface="Calibri"/>
              <a:cs typeface="Times New Roman"/>
            </a:endParaRPr>
          </a:p>
          <a:p>
            <a:pPr>
              <a:tabLst>
                <a:tab pos="0" algn="l"/>
                <a:tab pos="3514090" algn="l"/>
              </a:tabLst>
            </a:pPr>
            <a:r>
              <a:rPr lang="en-US" sz="800" dirty="0">
                <a:latin typeface="Times New Roman"/>
                <a:ea typeface="Calibri"/>
                <a:cs typeface="Times New Roman"/>
              </a:rPr>
              <a:t>  </a:t>
            </a:r>
            <a:r>
              <a:rPr lang="en-US" sz="2000" dirty="0" smtClean="0">
                <a:solidFill>
                  <a:srgbClr val="FF0000"/>
                </a:solidFill>
                <a:latin typeface="Times New Roman"/>
                <a:ea typeface="Calibri"/>
                <a:cs typeface="Times New Roman"/>
              </a:rPr>
              <a:t>------------------------------------------------------------------------------------------------</a:t>
            </a:r>
            <a:endParaRPr lang="en-US" sz="800" dirty="0">
              <a:solidFill>
                <a:srgbClr val="FF0000"/>
              </a:solidFill>
              <a:ea typeface="Calibri"/>
              <a:cs typeface="Times New Roman"/>
            </a:endParaRPr>
          </a:p>
          <a:p>
            <a:pPr algn="ctr">
              <a:tabLst>
                <a:tab pos="0" algn="l"/>
                <a:tab pos="3514090" algn="l"/>
              </a:tabLst>
            </a:pPr>
            <a:r>
              <a:rPr lang="en-US" sz="3200" b="1" dirty="0">
                <a:ln>
                  <a:solidFill>
                    <a:schemeClr val="tx1"/>
                  </a:solidFill>
                </a:ln>
                <a:solidFill>
                  <a:srgbClr val="7030A0"/>
                </a:solidFill>
                <a:latin typeface="Times New Roman"/>
                <a:ea typeface="Calibri"/>
                <a:cs typeface="Times New Roman"/>
              </a:rPr>
              <a:t>Eat the elephant one bite at a time.</a:t>
            </a:r>
            <a:endParaRPr lang="en-US" sz="3200" b="1" dirty="0">
              <a:ln>
                <a:solidFill>
                  <a:schemeClr val="tx1"/>
                </a:solidFill>
              </a:ln>
              <a:solidFill>
                <a:srgbClr val="7030A0"/>
              </a:solidFill>
              <a:ea typeface="Calibri"/>
              <a:cs typeface="Times New Roman"/>
            </a:endParaRPr>
          </a:p>
          <a:p>
            <a:pPr>
              <a:tabLst>
                <a:tab pos="0" algn="l"/>
                <a:tab pos="3514090" algn="l"/>
              </a:tabLst>
            </a:pPr>
            <a:r>
              <a:rPr lang="en-US" sz="800" dirty="0">
                <a:latin typeface="Times New Roman"/>
                <a:ea typeface="Calibri"/>
                <a:cs typeface="Times New Roman"/>
              </a:rPr>
              <a:t>  </a:t>
            </a:r>
            <a:r>
              <a:rPr lang="en-US" sz="2000" dirty="0" smtClean="0">
                <a:solidFill>
                  <a:srgbClr val="FF0000"/>
                </a:solidFill>
                <a:latin typeface="Times New Roman"/>
                <a:ea typeface="Calibri"/>
                <a:cs typeface="Times New Roman"/>
              </a:rPr>
              <a:t>------------------------------------------------------------------------------------------------</a:t>
            </a:r>
          </a:p>
          <a:p>
            <a:pPr>
              <a:tabLst>
                <a:tab pos="0" algn="l"/>
                <a:tab pos="3514090" algn="l"/>
              </a:tabLst>
            </a:pPr>
            <a:r>
              <a:rPr lang="en-US" sz="1600" b="1" dirty="0" smtClean="0">
                <a:solidFill>
                  <a:srgbClr val="A121C9"/>
                </a:solidFill>
                <a:latin typeface="Times New Roman"/>
                <a:ea typeface="Calibri"/>
                <a:cs typeface="Times New Roman"/>
              </a:rPr>
              <a:t>Give </a:t>
            </a:r>
            <a:r>
              <a:rPr lang="en-US" sz="1600" b="1" dirty="0">
                <a:solidFill>
                  <a:srgbClr val="A121C9"/>
                </a:solidFill>
                <a:latin typeface="Times New Roman"/>
                <a:ea typeface="Calibri"/>
                <a:cs typeface="Times New Roman"/>
              </a:rPr>
              <a:t>them weekly assignments to complete. </a:t>
            </a:r>
            <a:endParaRPr lang="en-US" sz="1600" b="1" dirty="0">
              <a:solidFill>
                <a:srgbClr val="A121C9"/>
              </a:solidFill>
              <a:ea typeface="Calibri"/>
              <a:cs typeface="Times New Roman"/>
            </a:endParaRPr>
          </a:p>
          <a:p>
            <a:pPr>
              <a:tabLst>
                <a:tab pos="0" algn="l"/>
                <a:tab pos="3514090" algn="l"/>
              </a:tabLst>
            </a:pPr>
            <a:r>
              <a:rPr lang="en-US" sz="1600" b="1" dirty="0">
                <a:solidFill>
                  <a:srgbClr val="A121C9"/>
                </a:solidFill>
                <a:latin typeface="Times New Roman"/>
                <a:ea typeface="Calibri"/>
                <a:cs typeface="Times New Roman"/>
              </a:rPr>
              <a:t>They will respond to a guideline. </a:t>
            </a:r>
            <a:endParaRPr lang="en-US" sz="1600" b="1" dirty="0">
              <a:solidFill>
                <a:srgbClr val="A121C9"/>
              </a:solidFill>
              <a:ea typeface="Calibri"/>
              <a:cs typeface="Times New Roman"/>
            </a:endParaRPr>
          </a:p>
          <a:p>
            <a:pPr>
              <a:tabLst>
                <a:tab pos="0" algn="l"/>
                <a:tab pos="3514090" algn="l"/>
              </a:tabLst>
            </a:pPr>
            <a:r>
              <a:rPr lang="en-US" sz="1600" b="1" dirty="0">
                <a:solidFill>
                  <a:srgbClr val="A121C9"/>
                </a:solidFill>
                <a:latin typeface="Times New Roman"/>
                <a:ea typeface="Calibri"/>
                <a:cs typeface="Times New Roman"/>
              </a:rPr>
              <a:t>They will need to see for themselves if they will be ready when the competition arrives.</a:t>
            </a:r>
            <a:endParaRPr lang="en-US" sz="1600" b="1" dirty="0">
              <a:solidFill>
                <a:srgbClr val="A121C9"/>
              </a:solidFill>
              <a:ea typeface="Calibri"/>
              <a:cs typeface="Times New Roman"/>
            </a:endParaRPr>
          </a:p>
          <a:p>
            <a:pPr>
              <a:tabLst>
                <a:tab pos="0" algn="l"/>
                <a:tab pos="3514090" algn="l"/>
              </a:tabLst>
            </a:pPr>
            <a:r>
              <a:rPr lang="en-US" sz="1600" dirty="0">
                <a:latin typeface="Times New Roman"/>
                <a:ea typeface="Calibri"/>
                <a:cs typeface="Times New Roman"/>
              </a:rPr>
              <a:t> </a:t>
            </a:r>
            <a:endParaRPr lang="en-US" sz="1600" dirty="0">
              <a:ea typeface="Calibri"/>
              <a:cs typeface="Times New Roman"/>
            </a:endParaRPr>
          </a:p>
          <a:p>
            <a:pPr>
              <a:tabLst>
                <a:tab pos="0" algn="l"/>
                <a:tab pos="3514090" algn="l"/>
              </a:tabLst>
            </a:pPr>
            <a:r>
              <a:rPr lang="en-US" sz="1600" dirty="0">
                <a:latin typeface="Times New Roman"/>
                <a:ea typeface="Calibri"/>
                <a:cs typeface="Times New Roman"/>
              </a:rPr>
              <a:t> </a:t>
            </a:r>
            <a:r>
              <a:rPr lang="en-US" sz="1600" b="1" dirty="0">
                <a:solidFill>
                  <a:schemeClr val="accent6">
                    <a:lumMod val="50000"/>
                  </a:schemeClr>
                </a:solidFill>
                <a:latin typeface="Times New Roman"/>
                <a:ea typeface="Calibri"/>
                <a:cs typeface="Times New Roman"/>
              </a:rPr>
              <a:t>You need to keep a record of their progress to keep them on track.</a:t>
            </a:r>
            <a:endParaRPr lang="en-US" sz="1600" b="1" dirty="0">
              <a:solidFill>
                <a:schemeClr val="accent6">
                  <a:lumMod val="50000"/>
                </a:schemeClr>
              </a:solidFill>
              <a:ea typeface="Calibri"/>
              <a:cs typeface="Times New Roman"/>
            </a:endParaRPr>
          </a:p>
          <a:p>
            <a:pPr>
              <a:lnSpc>
                <a:spcPct val="150000"/>
              </a:lnSpc>
              <a:tabLst>
                <a:tab pos="0" algn="l"/>
                <a:tab pos="3514090" algn="l"/>
              </a:tabLst>
            </a:pPr>
            <a:r>
              <a:rPr lang="en-US" sz="1600" b="1" dirty="0">
                <a:solidFill>
                  <a:schemeClr val="accent6">
                    <a:lumMod val="50000"/>
                  </a:schemeClr>
                </a:solidFill>
                <a:latin typeface="Times New Roman"/>
                <a:ea typeface="Calibri"/>
                <a:cs typeface="Times New Roman"/>
              </a:rPr>
              <a:t>I had a big binder with all the events I coached.</a:t>
            </a:r>
            <a:endParaRPr lang="en-US" sz="1600" b="1" dirty="0">
              <a:solidFill>
                <a:schemeClr val="accent6">
                  <a:lumMod val="50000"/>
                </a:schemeClr>
              </a:solidFill>
              <a:ea typeface="Calibri"/>
              <a:cs typeface="Times New Roman"/>
            </a:endParaRPr>
          </a:p>
          <a:p>
            <a:pPr>
              <a:lnSpc>
                <a:spcPct val="150000"/>
              </a:lnSpc>
              <a:tabLst>
                <a:tab pos="0" algn="l"/>
                <a:tab pos="3514090" algn="l"/>
              </a:tabLst>
            </a:pPr>
            <a:r>
              <a:rPr lang="en-US" sz="1600" b="1" dirty="0">
                <a:solidFill>
                  <a:schemeClr val="accent6">
                    <a:lumMod val="50000"/>
                  </a:schemeClr>
                </a:solidFill>
                <a:latin typeface="Times New Roman"/>
                <a:ea typeface="Calibri"/>
                <a:cs typeface="Times New Roman"/>
              </a:rPr>
              <a:t>I had the evidence to show them if they were falling behind.</a:t>
            </a:r>
            <a:endParaRPr lang="en-US" sz="1600" b="1" dirty="0">
              <a:solidFill>
                <a:schemeClr val="accent6">
                  <a:lumMod val="50000"/>
                </a:schemeClr>
              </a:solidFill>
              <a:ea typeface="Calibri"/>
              <a:cs typeface="Times New Roman"/>
            </a:endParaRPr>
          </a:p>
          <a:p>
            <a:pPr>
              <a:lnSpc>
                <a:spcPct val="150000"/>
              </a:lnSpc>
              <a:tabLst>
                <a:tab pos="0" algn="l"/>
                <a:tab pos="3514090" algn="l"/>
              </a:tabLst>
            </a:pPr>
            <a:r>
              <a:rPr lang="en-US" sz="1600" b="1" dirty="0">
                <a:solidFill>
                  <a:schemeClr val="accent6">
                    <a:lumMod val="50000"/>
                  </a:schemeClr>
                </a:solidFill>
                <a:latin typeface="Times New Roman"/>
                <a:ea typeface="Calibri"/>
                <a:cs typeface="Times New Roman"/>
              </a:rPr>
              <a:t>I could get them to commit to getting to the next portion of the event</a:t>
            </a:r>
            <a:endParaRPr lang="en-US" sz="1600" b="1" dirty="0">
              <a:solidFill>
                <a:schemeClr val="accent6">
                  <a:lumMod val="50000"/>
                </a:schemeClr>
              </a:solidFill>
              <a:ea typeface="Calibri"/>
              <a:cs typeface="Times New Roman"/>
            </a:endParaRPr>
          </a:p>
          <a:p>
            <a:pPr>
              <a:lnSpc>
                <a:spcPct val="150000"/>
              </a:lnSpc>
              <a:tabLst>
                <a:tab pos="0" algn="l"/>
                <a:tab pos="3514090" algn="l"/>
              </a:tabLst>
            </a:pPr>
            <a:r>
              <a:rPr lang="en-US" sz="1600" b="1" dirty="0">
                <a:solidFill>
                  <a:schemeClr val="accent6">
                    <a:lumMod val="50000"/>
                  </a:schemeClr>
                </a:solidFill>
                <a:latin typeface="Times New Roman"/>
                <a:ea typeface="Calibri"/>
                <a:cs typeface="Times New Roman"/>
              </a:rPr>
              <a:t>I knew where each team was and who needed motivation.</a:t>
            </a:r>
          </a:p>
          <a:p>
            <a:pPr>
              <a:tabLst>
                <a:tab pos="0" algn="l"/>
                <a:tab pos="3514090" algn="l"/>
              </a:tabLst>
            </a:pPr>
            <a:endParaRPr lang="en-US" sz="1600" dirty="0">
              <a:latin typeface="Times New Roman"/>
              <a:ea typeface="Calibri"/>
              <a:cs typeface="Times New Roman"/>
            </a:endParaRPr>
          </a:p>
          <a:p>
            <a:pPr algn="ctr">
              <a:tabLst>
                <a:tab pos="0" algn="l"/>
                <a:tab pos="3514090" algn="l"/>
              </a:tabLst>
            </a:pPr>
            <a:r>
              <a:rPr lang="en-US" sz="1600" b="1" dirty="0">
                <a:ln w="0"/>
                <a:solidFill>
                  <a:srgbClr val="005024"/>
                </a:solidFill>
                <a:effectLst>
                  <a:outerShdw blurRad="38100" dist="25400" dir="5400000" algn="ctr" rotWithShape="0">
                    <a:srgbClr val="6E747A">
                      <a:alpha val="43000"/>
                    </a:srgbClr>
                  </a:outerShdw>
                </a:effectLst>
                <a:latin typeface="Arial" panose="020B0604020202020204" pitchFamily="34" charset="0"/>
                <a:ea typeface="Calibri"/>
                <a:cs typeface="Arial" panose="020B0604020202020204" pitchFamily="34" charset="0"/>
              </a:rPr>
              <a:t>If you can... Get a calendar!  </a:t>
            </a:r>
          </a:p>
          <a:p>
            <a:pPr>
              <a:tabLst>
                <a:tab pos="0" algn="l"/>
                <a:tab pos="3514090" algn="l"/>
              </a:tabLst>
            </a:pPr>
            <a:r>
              <a:rPr lang="en-US" sz="1600" b="1" dirty="0">
                <a:ln w="0"/>
                <a:solidFill>
                  <a:srgbClr val="005024"/>
                </a:solidFill>
                <a:effectLst>
                  <a:outerShdw blurRad="38100" dist="25400" dir="5400000" algn="ctr" rotWithShape="0">
                    <a:srgbClr val="6E747A">
                      <a:alpha val="43000"/>
                    </a:srgbClr>
                  </a:outerShdw>
                </a:effectLst>
                <a:latin typeface="Arial" panose="020B0604020202020204" pitchFamily="34" charset="0"/>
                <a:ea typeface="Calibri"/>
                <a:cs typeface="Arial" panose="020B0604020202020204" pitchFamily="34" charset="0"/>
              </a:rPr>
              <a:t>Have them create their own syllabus, showing when they will achieve set goals, </a:t>
            </a:r>
          </a:p>
          <a:p>
            <a:pPr>
              <a:tabLst>
                <a:tab pos="0" algn="l"/>
                <a:tab pos="3514090" algn="l"/>
              </a:tabLst>
            </a:pPr>
            <a:r>
              <a:rPr lang="en-US" sz="1600" b="1" dirty="0">
                <a:ln w="0"/>
                <a:solidFill>
                  <a:srgbClr val="005024"/>
                </a:solidFill>
                <a:effectLst>
                  <a:outerShdw blurRad="38100" dist="25400" dir="5400000" algn="ctr" rotWithShape="0">
                    <a:srgbClr val="6E747A">
                      <a:alpha val="43000"/>
                    </a:srgbClr>
                  </a:outerShdw>
                </a:effectLst>
                <a:latin typeface="Arial" panose="020B0604020202020204" pitchFamily="34" charset="0"/>
                <a:ea typeface="Calibri"/>
                <a:cs typeface="Arial" panose="020B0604020202020204" pitchFamily="34" charset="0"/>
              </a:rPr>
              <a:t>to complete certain sections of their binder ( study – building project – etc. ) !</a:t>
            </a:r>
          </a:p>
          <a:p>
            <a:pPr>
              <a:tabLst>
                <a:tab pos="0" algn="l"/>
                <a:tab pos="3514090" algn="l"/>
              </a:tabLst>
            </a:pPr>
            <a:r>
              <a:rPr lang="en-US" sz="1600" b="1" dirty="0">
                <a:solidFill>
                  <a:srgbClr val="00863D"/>
                </a:solidFill>
                <a:latin typeface="Arial" panose="020B0604020202020204" pitchFamily="34" charset="0"/>
                <a:ea typeface="Calibri"/>
                <a:cs typeface="Arial" panose="020B0604020202020204" pitchFamily="34" charset="0"/>
              </a:rPr>
              <a:t> </a:t>
            </a:r>
          </a:p>
        </p:txBody>
      </p:sp>
    </p:spTree>
    <p:extLst>
      <p:ext uri="{BB962C8B-B14F-4D97-AF65-F5344CB8AC3E}">
        <p14:creationId xmlns:p14="http://schemas.microsoft.com/office/powerpoint/2010/main" val="3615597555"/>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533401"/>
            <a:ext cx="6812132" cy="5847755"/>
          </a:xfrm>
          <a:prstGeom prst="rect">
            <a:avLst/>
          </a:prstGeom>
        </p:spPr>
        <p:txBody>
          <a:bodyPr wrap="square">
            <a:spAutoFit/>
          </a:bodyPr>
          <a:lstStyle/>
          <a:p>
            <a:r>
              <a:rPr lang="en-US" sz="2000" b="1" dirty="0">
                <a:solidFill>
                  <a:srgbClr val="000000"/>
                </a:solidFill>
              </a:rPr>
              <a:t>Separate the responsibility for gathering the information </a:t>
            </a:r>
            <a:endParaRPr lang="en-US" sz="2000" b="1" dirty="0">
              <a:latin typeface="Times New Roman"/>
              <a:ea typeface="Times New Roman"/>
            </a:endParaRPr>
          </a:p>
          <a:p>
            <a:r>
              <a:rPr lang="en-US" sz="2000" b="1" dirty="0">
                <a:solidFill>
                  <a:srgbClr val="000000"/>
                </a:solidFill>
              </a:rPr>
              <a:t>amongst the team members. </a:t>
            </a:r>
            <a:endParaRPr lang="en-US" sz="2000" b="1" dirty="0">
              <a:latin typeface="Times New Roman"/>
              <a:ea typeface="Times New Roman"/>
            </a:endParaRPr>
          </a:p>
          <a:p>
            <a:r>
              <a:rPr lang="en-US" dirty="0">
                <a:solidFill>
                  <a:srgbClr val="000000"/>
                </a:solidFill>
              </a:rPr>
              <a:t> </a:t>
            </a:r>
            <a:endParaRPr lang="en-US" sz="1200" dirty="0">
              <a:latin typeface="Times New Roman"/>
              <a:ea typeface="Times New Roman"/>
            </a:endParaRPr>
          </a:p>
          <a:p>
            <a:r>
              <a:rPr lang="en-US" dirty="0">
                <a:solidFill>
                  <a:srgbClr val="000000"/>
                </a:solidFill>
              </a:rPr>
              <a:t>  </a:t>
            </a:r>
            <a:endParaRPr lang="en-US" sz="1200" dirty="0">
              <a:latin typeface="Times New Roman"/>
              <a:ea typeface="Times New Roman"/>
            </a:endParaRPr>
          </a:p>
          <a:p>
            <a:r>
              <a:rPr lang="en-US" sz="3600" b="1" dirty="0">
                <a:ln w="22225">
                  <a:noFill/>
                  <a:prstDash val="solid"/>
                </a:ln>
                <a:solidFill>
                  <a:srgbClr val="FF0000"/>
                </a:solidFill>
              </a:rPr>
              <a:t>Don’t let one person do it all !!!!</a:t>
            </a:r>
            <a:endParaRPr lang="en-US" sz="3600" b="1" dirty="0">
              <a:ln w="22225">
                <a:noFill/>
                <a:prstDash val="solid"/>
              </a:ln>
              <a:solidFill>
                <a:srgbClr val="FF0000"/>
              </a:solidFill>
              <a:latin typeface="Times New Roman"/>
              <a:ea typeface="Times New Roman"/>
            </a:endParaRPr>
          </a:p>
          <a:p>
            <a:r>
              <a:rPr lang="en-US" b="1" dirty="0">
                <a:solidFill>
                  <a:srgbClr val="000000"/>
                </a:solidFill>
              </a:rPr>
              <a:t> </a:t>
            </a:r>
            <a:endParaRPr lang="en-US" sz="1200" dirty="0">
              <a:latin typeface="Times New Roman"/>
              <a:ea typeface="Times New Roman"/>
            </a:endParaRPr>
          </a:p>
          <a:p>
            <a:r>
              <a:rPr lang="en-US" b="1" dirty="0">
                <a:solidFill>
                  <a:srgbClr val="000000"/>
                </a:solidFill>
              </a:rPr>
              <a:t> </a:t>
            </a:r>
            <a:endParaRPr lang="en-US" sz="1200" dirty="0">
              <a:latin typeface="Times New Roman"/>
              <a:ea typeface="Times New Roman"/>
            </a:endParaRPr>
          </a:p>
          <a:p>
            <a:r>
              <a:rPr lang="en-US" b="1" dirty="0">
                <a:solidFill>
                  <a:srgbClr val="000000"/>
                </a:solidFill>
              </a:rPr>
              <a:t> </a:t>
            </a:r>
            <a:r>
              <a:rPr lang="en-US" b="1" dirty="0">
                <a:solidFill>
                  <a:srgbClr val="9900CC"/>
                </a:solidFill>
              </a:rPr>
              <a:t>Set up 2 minute practice drills, </a:t>
            </a:r>
            <a:endParaRPr lang="en-US" b="1" dirty="0">
              <a:solidFill>
                <a:srgbClr val="9900CC"/>
              </a:solidFill>
              <a:latin typeface="Times New Roman"/>
              <a:ea typeface="Times New Roman"/>
            </a:endParaRPr>
          </a:p>
          <a:p>
            <a:r>
              <a:rPr lang="en-US" sz="800" b="1" dirty="0">
                <a:solidFill>
                  <a:srgbClr val="9900CC"/>
                </a:solidFill>
              </a:rPr>
              <a:t> </a:t>
            </a:r>
            <a:endParaRPr lang="en-US" sz="800" b="1" dirty="0">
              <a:solidFill>
                <a:srgbClr val="9900CC"/>
              </a:solidFill>
              <a:latin typeface="Times New Roman"/>
              <a:ea typeface="Times New Roman"/>
            </a:endParaRPr>
          </a:p>
          <a:p>
            <a:r>
              <a:rPr lang="en-US" b="1" dirty="0">
                <a:solidFill>
                  <a:srgbClr val="9900CC"/>
                </a:solidFill>
              </a:rPr>
              <a:t>so they have an idea of what it’s like to move </a:t>
            </a:r>
            <a:endParaRPr lang="en-US" b="1" dirty="0">
              <a:solidFill>
                <a:srgbClr val="9900CC"/>
              </a:solidFill>
              <a:latin typeface="Times New Roman"/>
              <a:ea typeface="Times New Roman"/>
            </a:endParaRPr>
          </a:p>
          <a:p>
            <a:r>
              <a:rPr lang="en-US" sz="800" b="1" dirty="0">
                <a:solidFill>
                  <a:srgbClr val="9900CC"/>
                </a:solidFill>
              </a:rPr>
              <a:t> </a:t>
            </a:r>
            <a:endParaRPr lang="en-US" sz="800" b="1" dirty="0">
              <a:solidFill>
                <a:srgbClr val="9900CC"/>
              </a:solidFill>
              <a:latin typeface="Times New Roman"/>
              <a:ea typeface="Times New Roman"/>
            </a:endParaRPr>
          </a:p>
          <a:p>
            <a:r>
              <a:rPr lang="en-US" b="1" dirty="0">
                <a:solidFill>
                  <a:srgbClr val="9900CC"/>
                </a:solidFill>
              </a:rPr>
              <a:t>in a station orientated event.</a:t>
            </a:r>
            <a:endParaRPr lang="en-US" b="1" dirty="0">
              <a:solidFill>
                <a:srgbClr val="9900CC"/>
              </a:solidFill>
              <a:latin typeface="Times New Roman"/>
              <a:ea typeface="Times New Roman"/>
            </a:endParaRPr>
          </a:p>
          <a:p>
            <a:endParaRPr lang="en-US" sz="1200" dirty="0">
              <a:latin typeface="Times New Roman"/>
              <a:ea typeface="Times New Roman"/>
            </a:endParaRPr>
          </a:p>
          <a:p>
            <a:r>
              <a:rPr lang="en-US" sz="1200" dirty="0">
                <a:latin typeface="Times New Roman"/>
                <a:ea typeface="Times New Roman"/>
              </a:rPr>
              <a:t> </a:t>
            </a:r>
          </a:p>
          <a:p>
            <a:endParaRPr lang="en-US" sz="1200" dirty="0">
              <a:latin typeface="Times New Roman"/>
              <a:ea typeface="Times New Roman"/>
            </a:endParaRPr>
          </a:p>
          <a:p>
            <a:endParaRPr lang="en-US" sz="1200" dirty="0">
              <a:latin typeface="Times New Roman"/>
              <a:ea typeface="Times New Roman"/>
            </a:endParaRPr>
          </a:p>
          <a:p>
            <a:r>
              <a:rPr lang="en-US" b="1" dirty="0">
                <a:solidFill>
                  <a:srgbClr val="000000"/>
                </a:solidFill>
              </a:rPr>
              <a:t>If you can,  find a way to get the parents involved.</a:t>
            </a:r>
            <a:endParaRPr lang="en-US" sz="1200" b="1" dirty="0">
              <a:latin typeface="Times New Roman"/>
              <a:ea typeface="Times New Roman"/>
            </a:endParaRPr>
          </a:p>
          <a:p>
            <a:r>
              <a:rPr lang="en-US" b="1" dirty="0">
                <a:solidFill>
                  <a:srgbClr val="000000"/>
                </a:solidFill>
              </a:rPr>
              <a:t>Get them to meet after school hours at someone’s home.</a:t>
            </a:r>
          </a:p>
          <a:p>
            <a:endParaRPr lang="en-US" b="1" dirty="0">
              <a:solidFill>
                <a:srgbClr val="000000"/>
              </a:solidFill>
            </a:endParaRPr>
          </a:p>
          <a:p>
            <a:r>
              <a:rPr lang="en-US" b="1" dirty="0">
                <a:solidFill>
                  <a:srgbClr val="336600"/>
                </a:solidFill>
                <a:latin typeface="Times New Roman"/>
                <a:ea typeface="Times New Roman"/>
              </a:rPr>
              <a:t>Have them make up or download flash cards.  </a:t>
            </a:r>
          </a:p>
          <a:p>
            <a:r>
              <a:rPr lang="en-US" b="1" dirty="0">
                <a:solidFill>
                  <a:srgbClr val="336600"/>
                </a:solidFill>
                <a:latin typeface="Times New Roman"/>
                <a:ea typeface="Times New Roman"/>
              </a:rPr>
              <a:t>Parents can ask them to identify the specimens or answer questions.</a:t>
            </a:r>
          </a:p>
          <a:p>
            <a:r>
              <a:rPr lang="en-US" b="1" dirty="0">
                <a:solidFill>
                  <a:srgbClr val="000000"/>
                </a:solidFill>
              </a:rPr>
              <a:t> </a:t>
            </a:r>
            <a:endParaRPr lang="en-US" sz="1200" b="1" dirty="0">
              <a:latin typeface="Times New Roman"/>
              <a:ea typeface="Times New Roman"/>
            </a:endParaRPr>
          </a:p>
        </p:txBody>
      </p:sp>
    </p:spTree>
    <p:extLst>
      <p:ext uri="{BB962C8B-B14F-4D97-AF65-F5344CB8AC3E}">
        <p14:creationId xmlns:p14="http://schemas.microsoft.com/office/powerpoint/2010/main" val="3096926738"/>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56138"/>
            <a:ext cx="8991600" cy="6801862"/>
          </a:xfrm>
          <a:prstGeom prst="rect">
            <a:avLst/>
          </a:prstGeom>
        </p:spPr>
        <p:txBody>
          <a:bodyPr wrap="square">
            <a:spAutoFit/>
          </a:bodyPr>
          <a:lstStyle/>
          <a:p>
            <a:pPr algn="ctr"/>
            <a:r>
              <a:rPr lang="en-US" sz="3200" b="1" dirty="0">
                <a:solidFill>
                  <a:srgbClr val="7030A0"/>
                </a:solidFill>
              </a:rPr>
              <a:t>I highly recommend...</a:t>
            </a:r>
            <a:endParaRPr lang="en-US" sz="1600" dirty="0">
              <a:latin typeface="Times New Roman"/>
              <a:ea typeface="Times New Roman"/>
            </a:endParaRPr>
          </a:p>
          <a:p>
            <a:endParaRPr lang="en-US" sz="800" dirty="0">
              <a:solidFill>
                <a:srgbClr val="000000"/>
              </a:solidFill>
            </a:endParaRPr>
          </a:p>
          <a:p>
            <a:r>
              <a:rPr lang="en-US" sz="2400" b="1" dirty="0">
                <a:ln>
                  <a:solidFill>
                    <a:schemeClr val="tx1"/>
                  </a:solidFill>
                </a:ln>
                <a:solidFill>
                  <a:srgbClr val="009999"/>
                </a:solidFill>
              </a:rPr>
              <a:t>If possible, get samples. </a:t>
            </a:r>
            <a:endParaRPr lang="en-US" sz="1600" b="1" dirty="0">
              <a:ln>
                <a:solidFill>
                  <a:schemeClr val="tx1"/>
                </a:solidFill>
              </a:ln>
              <a:solidFill>
                <a:srgbClr val="009999"/>
              </a:solidFill>
              <a:latin typeface="Times New Roman"/>
              <a:ea typeface="Times New Roman"/>
            </a:endParaRPr>
          </a:p>
          <a:p>
            <a:r>
              <a:rPr lang="en-US" sz="2400" b="1" dirty="0">
                <a:ln>
                  <a:solidFill>
                    <a:schemeClr val="tx1"/>
                  </a:solidFill>
                </a:ln>
                <a:solidFill>
                  <a:srgbClr val="009999"/>
                </a:solidFill>
              </a:rPr>
              <a:t>Have your students get hands on experience with rocks and minerals.</a:t>
            </a:r>
          </a:p>
          <a:p>
            <a:endParaRPr lang="en-US" sz="1600" b="1" dirty="0">
              <a:ln>
                <a:solidFill>
                  <a:schemeClr val="tx1"/>
                </a:solidFill>
              </a:ln>
              <a:solidFill>
                <a:srgbClr val="009999"/>
              </a:solidFill>
              <a:latin typeface="Times New Roman"/>
              <a:ea typeface="Times New Roman"/>
            </a:endParaRPr>
          </a:p>
          <a:p>
            <a:r>
              <a:rPr lang="en-US" sz="800" dirty="0">
                <a:solidFill>
                  <a:srgbClr val="000000"/>
                </a:solidFill>
              </a:rPr>
              <a:t> </a:t>
            </a:r>
            <a:r>
              <a:rPr lang="en-US" sz="800" dirty="0">
                <a:latin typeface="Times New Roman"/>
                <a:ea typeface="Times New Roman"/>
              </a:rPr>
              <a:t>   </a:t>
            </a:r>
            <a:r>
              <a:rPr lang="en-US" dirty="0">
                <a:solidFill>
                  <a:srgbClr val="000000"/>
                </a:solidFill>
              </a:rPr>
              <a:t>Recommended Resources: </a:t>
            </a:r>
            <a:endParaRPr lang="en-US" sz="1600" dirty="0">
              <a:latin typeface="Times New Roman"/>
              <a:ea typeface="Times New Roman"/>
            </a:endParaRPr>
          </a:p>
          <a:p>
            <a:r>
              <a:rPr lang="en-US" dirty="0">
                <a:solidFill>
                  <a:srgbClr val="000000"/>
                </a:solidFill>
              </a:rPr>
              <a:t>All Science Olympiad reference and training resources if possible...</a:t>
            </a:r>
          </a:p>
          <a:p>
            <a:endParaRPr lang="en-US" sz="1000" b="1" dirty="0">
              <a:solidFill>
                <a:srgbClr val="000000"/>
              </a:solidFill>
            </a:endParaRPr>
          </a:p>
          <a:p>
            <a:r>
              <a:rPr lang="en-US" b="1" dirty="0">
                <a:solidFill>
                  <a:srgbClr val="990000"/>
                </a:solidFill>
              </a:rPr>
              <a:t>the Rocks and Minerals kits which may be ordered from Ward's Science Olympiad Kits</a:t>
            </a:r>
          </a:p>
          <a:p>
            <a:endParaRPr lang="en-US" sz="800" dirty="0">
              <a:latin typeface="Times New Roman"/>
              <a:ea typeface="Times New Roman"/>
            </a:endParaRPr>
          </a:p>
          <a:p>
            <a:r>
              <a:rPr lang="en-US" b="1" dirty="0">
                <a:solidFill>
                  <a:srgbClr val="990000"/>
                </a:solidFill>
              </a:rPr>
              <a:t>the</a:t>
            </a:r>
            <a:r>
              <a:rPr lang="en-US" dirty="0">
                <a:solidFill>
                  <a:srgbClr val="990000"/>
                </a:solidFill>
              </a:rPr>
              <a:t> </a:t>
            </a:r>
            <a:r>
              <a:rPr lang="en-US" b="1" dirty="0">
                <a:solidFill>
                  <a:srgbClr val="990000"/>
                </a:solidFill>
              </a:rPr>
              <a:t>Rocks and Minerals CD and coaches handbook</a:t>
            </a:r>
          </a:p>
          <a:p>
            <a:endParaRPr lang="en-US" sz="800" b="1" dirty="0">
              <a:solidFill>
                <a:srgbClr val="C00000"/>
              </a:solidFill>
            </a:endParaRPr>
          </a:p>
          <a:p>
            <a:r>
              <a:rPr lang="en-US" dirty="0">
                <a:solidFill>
                  <a:srgbClr val="000000"/>
                </a:solidFill>
              </a:rPr>
              <a:t>including any one ( or all ) of the following guides: </a:t>
            </a:r>
          </a:p>
          <a:p>
            <a:endParaRPr lang="en-US" sz="800" dirty="0">
              <a:solidFill>
                <a:srgbClr val="000000"/>
              </a:solidFill>
            </a:endParaRPr>
          </a:p>
          <a:p>
            <a:r>
              <a:rPr lang="en-US" b="1" dirty="0">
                <a:solidFill>
                  <a:srgbClr val="0000FF"/>
                </a:solidFill>
              </a:rPr>
              <a:t>1.  The</a:t>
            </a:r>
            <a:r>
              <a:rPr lang="en-US" dirty="0">
                <a:solidFill>
                  <a:srgbClr val="0000FF"/>
                </a:solidFill>
              </a:rPr>
              <a:t> </a:t>
            </a:r>
            <a:r>
              <a:rPr lang="en-US" b="1" dirty="0">
                <a:solidFill>
                  <a:srgbClr val="0000FF"/>
                </a:solidFill>
              </a:rPr>
              <a:t>National Audubon Society Field Guide to North American Rocks and Minerals,</a:t>
            </a:r>
          </a:p>
          <a:p>
            <a:r>
              <a:rPr lang="en-US" b="1" dirty="0">
                <a:solidFill>
                  <a:srgbClr val="0000FF"/>
                </a:solidFill>
              </a:rPr>
              <a:t>2.  Peterson Field Guide to Rocks and Minerals </a:t>
            </a:r>
          </a:p>
          <a:p>
            <a:r>
              <a:rPr lang="en-US" b="1" dirty="0">
                <a:solidFill>
                  <a:srgbClr val="0000FF"/>
                </a:solidFill>
              </a:rPr>
              <a:t>3.  Simon &amp; Schuster's Guide to Rocks &amp; Minerals</a:t>
            </a:r>
          </a:p>
          <a:p>
            <a:r>
              <a:rPr lang="en-US" b="1" dirty="0">
                <a:solidFill>
                  <a:srgbClr val="0000FF"/>
                </a:solidFill>
              </a:rPr>
              <a:t>( and other field guides, anything with pictures ) </a:t>
            </a:r>
          </a:p>
          <a:p>
            <a:endParaRPr lang="en-US" b="1" dirty="0">
              <a:solidFill>
                <a:srgbClr val="0000FF"/>
              </a:solidFill>
            </a:endParaRPr>
          </a:p>
          <a:p>
            <a:r>
              <a:rPr lang="en-US" b="1" dirty="0">
                <a:solidFill>
                  <a:srgbClr val="FF0000"/>
                </a:solidFill>
              </a:rPr>
              <a:t>SPECIAL NOTE: I will be using the Audubon guide for all relevant information.</a:t>
            </a:r>
          </a:p>
          <a:p>
            <a:r>
              <a:rPr lang="en-US" b="1" dirty="0">
                <a:solidFill>
                  <a:srgbClr val="FF0000"/>
                </a:solidFill>
              </a:rPr>
              <a:t>If any appeals occur, be advised the Audubon guide will be the source of resolution.</a:t>
            </a:r>
          </a:p>
          <a:p>
            <a:endParaRPr lang="en-US" sz="1000" b="1" dirty="0">
              <a:solidFill>
                <a:srgbClr val="FF0000"/>
              </a:solidFill>
            </a:endParaRPr>
          </a:p>
          <a:p>
            <a:pPr algn="ctr"/>
            <a:r>
              <a:rPr lang="en-US" b="1" dirty="0">
                <a:solidFill>
                  <a:srgbClr val="000000"/>
                </a:solidFill>
              </a:rPr>
              <a:t>and</a:t>
            </a:r>
            <a:endParaRPr lang="en-US" sz="1600" dirty="0">
              <a:latin typeface="Times New Roman"/>
              <a:ea typeface="Times New Roman"/>
            </a:endParaRPr>
          </a:p>
          <a:p>
            <a:pPr algn="ctr"/>
            <a:r>
              <a:rPr lang="en-US" sz="4400" dirty="0">
                <a:ln w="0">
                  <a:solidFill>
                    <a:schemeClr val="tx1"/>
                  </a:solidFill>
                </a:ln>
                <a:solidFill>
                  <a:srgbClr val="0000CC"/>
                </a:solidFill>
                <a:effectLst>
                  <a:outerShdw blurRad="38100" dist="25400" dir="5400000" algn="ctr" rotWithShape="0">
                    <a:srgbClr val="6E747A">
                      <a:alpha val="43000"/>
                    </a:srgbClr>
                  </a:outerShdw>
                </a:effectLst>
              </a:rPr>
              <a:t>GO ONLINE - LOOK AT PICTURES!</a:t>
            </a:r>
            <a:r>
              <a:rPr lang="en-US" sz="2400" dirty="0">
                <a:solidFill>
                  <a:srgbClr val="000000"/>
                </a:solidFill>
              </a:rPr>
              <a:t> </a:t>
            </a:r>
            <a:endParaRPr lang="en-US" sz="1600" dirty="0">
              <a:latin typeface="Times New Roman"/>
              <a:ea typeface="Times New Roman"/>
            </a:endParaRPr>
          </a:p>
        </p:txBody>
      </p:sp>
    </p:spTree>
    <p:extLst>
      <p:ext uri="{BB962C8B-B14F-4D97-AF65-F5344CB8AC3E}">
        <p14:creationId xmlns:p14="http://schemas.microsoft.com/office/powerpoint/2010/main" val="2304003645"/>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52400"/>
            <a:ext cx="10363200" cy="6294031"/>
          </a:xfrm>
          <a:prstGeom prst="rect">
            <a:avLst/>
          </a:prstGeom>
          <a:noFill/>
        </p:spPr>
        <p:txBody>
          <a:bodyPr wrap="square" rtlCol="0">
            <a:spAutoFit/>
          </a:bodyPr>
          <a:lstStyle/>
          <a:p>
            <a:pPr algn="ctr"/>
            <a:r>
              <a:rPr lang="en-US" sz="2400" b="1" dirty="0">
                <a:solidFill>
                  <a:srgbClr val="7030A0"/>
                </a:solidFill>
              </a:rPr>
              <a:t>I highly recommend...</a:t>
            </a:r>
          </a:p>
          <a:p>
            <a:pPr algn="ctr"/>
            <a:endParaRPr lang="en-US" sz="800" b="1" dirty="0">
              <a:solidFill>
                <a:srgbClr val="FF0000"/>
              </a:solidFill>
            </a:endParaRPr>
          </a:p>
          <a:p>
            <a:pPr algn="ctr"/>
            <a:r>
              <a:rPr lang="en-US" sz="3200" b="1" dirty="0">
                <a:solidFill>
                  <a:srgbClr val="FF0000"/>
                </a:solidFill>
              </a:rPr>
              <a:t>MAKE A BINDER</a:t>
            </a:r>
          </a:p>
          <a:p>
            <a:endParaRPr lang="en-US" sz="800" dirty="0">
              <a:solidFill>
                <a:prstClr val="black"/>
              </a:solidFill>
            </a:endParaRPr>
          </a:p>
          <a:p>
            <a:pPr algn="ctr"/>
            <a:r>
              <a:rPr lang="en-US" b="1" dirty="0">
                <a:solidFill>
                  <a:srgbClr val="003366"/>
                </a:solidFill>
              </a:rPr>
              <a:t>Separate the binder into sections with tabs</a:t>
            </a:r>
          </a:p>
          <a:p>
            <a:pPr algn="ctr"/>
            <a:endParaRPr lang="en-US" sz="800" dirty="0">
              <a:solidFill>
                <a:prstClr val="black"/>
              </a:solidFill>
            </a:endParaRPr>
          </a:p>
          <a:p>
            <a:r>
              <a:rPr lang="en-US" b="1" dirty="0">
                <a:solidFill>
                  <a:srgbClr val="B025DB"/>
                </a:solidFill>
              </a:rPr>
              <a:t>tab the binder for: </a:t>
            </a:r>
            <a:r>
              <a:rPr lang="en-US" b="1" dirty="0">
                <a:solidFill>
                  <a:srgbClr val="FF0000"/>
                </a:solidFill>
              </a:rPr>
              <a:t> </a:t>
            </a:r>
          </a:p>
          <a:p>
            <a:r>
              <a:rPr lang="en-US" sz="2400" b="1" i="1" dirty="0">
                <a:solidFill>
                  <a:srgbClr val="C00000"/>
                </a:solidFill>
              </a:rPr>
              <a:t>quick Identification </a:t>
            </a:r>
            <a:r>
              <a:rPr lang="en-US" b="1" dirty="0">
                <a:solidFill>
                  <a:prstClr val="black"/>
                </a:solidFill>
              </a:rPr>
              <a:t>of the minerals by class, color or </a:t>
            </a:r>
            <a:r>
              <a:rPr lang="en-US" b="1" dirty="0" smtClean="0">
                <a:solidFill>
                  <a:prstClr val="black"/>
                </a:solidFill>
              </a:rPr>
              <a:t>both </a:t>
            </a:r>
            <a:endParaRPr lang="en-US" b="1" dirty="0">
              <a:solidFill>
                <a:prstClr val="black"/>
              </a:solidFill>
            </a:endParaRPr>
          </a:p>
          <a:p>
            <a:r>
              <a:rPr lang="en-US" b="1" dirty="0" smtClean="0">
                <a:solidFill>
                  <a:prstClr val="black"/>
                </a:solidFill>
              </a:rPr>
              <a:t>then - igneous</a:t>
            </a:r>
            <a:r>
              <a:rPr lang="en-US" b="1" dirty="0">
                <a:solidFill>
                  <a:prstClr val="black"/>
                </a:solidFill>
              </a:rPr>
              <a:t>, sedimentary and metamorphic rocks</a:t>
            </a:r>
          </a:p>
          <a:p>
            <a:endParaRPr lang="en-US" sz="800" b="1" dirty="0">
              <a:solidFill>
                <a:prstClr val="black"/>
              </a:solidFill>
            </a:endParaRPr>
          </a:p>
          <a:p>
            <a:endParaRPr lang="en-US" sz="800" b="1" dirty="0">
              <a:solidFill>
                <a:prstClr val="black"/>
              </a:solidFill>
            </a:endParaRPr>
          </a:p>
          <a:p>
            <a:endParaRPr lang="en-US" sz="800" b="1" dirty="0" smtClean="0">
              <a:solidFill>
                <a:prstClr val="black"/>
              </a:solidFill>
            </a:endParaRPr>
          </a:p>
          <a:p>
            <a:endParaRPr lang="en-US" sz="800" b="1" dirty="0">
              <a:solidFill>
                <a:prstClr val="black"/>
              </a:solidFill>
            </a:endParaRPr>
          </a:p>
          <a:p>
            <a:r>
              <a:rPr lang="en-US" b="1" i="1" u="sng" dirty="0">
                <a:solidFill>
                  <a:srgbClr val="FF0000"/>
                </a:solidFill>
              </a:rPr>
              <a:t>HAVE THE ROCKS AND MINERALS LIST </a:t>
            </a:r>
            <a:r>
              <a:rPr lang="en-US" b="1" i="1" u="sng" dirty="0" smtClean="0">
                <a:solidFill>
                  <a:srgbClr val="FF0000"/>
                </a:solidFill>
              </a:rPr>
              <a:t>                                   AND                                    A </a:t>
            </a:r>
            <a:r>
              <a:rPr lang="en-US" b="1" i="1" u="sng" dirty="0">
                <a:solidFill>
                  <a:srgbClr val="FF0000"/>
                </a:solidFill>
              </a:rPr>
              <a:t>GLOSSARY OF TERMS </a:t>
            </a:r>
            <a:r>
              <a:rPr lang="en-US" b="1" i="1" u="sng" dirty="0" smtClean="0">
                <a:solidFill>
                  <a:srgbClr val="FF0000"/>
                </a:solidFill>
              </a:rPr>
              <a:t> </a:t>
            </a:r>
          </a:p>
          <a:p>
            <a:endParaRPr lang="en-US" sz="800" b="1" dirty="0" smtClean="0">
              <a:solidFill>
                <a:srgbClr val="0033CC"/>
              </a:solidFill>
              <a:hlinkClick r:id="rId2" action="ppaction://hlinkpres?slideindex=1&amp;slidetitle="/>
            </a:endParaRPr>
          </a:p>
          <a:p>
            <a:r>
              <a:rPr lang="en-US" sz="1400" b="1" dirty="0">
                <a:solidFill>
                  <a:srgbClr val="0033CC"/>
                </a:solidFill>
              </a:rPr>
              <a:t>http://www.delawarescienceolympiad.com/</a:t>
            </a:r>
            <a:endParaRPr lang="en-US" sz="800" b="1" dirty="0">
              <a:solidFill>
                <a:srgbClr val="0033CC"/>
              </a:solidFill>
            </a:endParaRPr>
          </a:p>
          <a:p>
            <a:endParaRPr lang="en-US" sz="800" b="1" dirty="0">
              <a:solidFill>
                <a:srgbClr val="0033CC"/>
              </a:solidFill>
            </a:endParaRPr>
          </a:p>
          <a:p>
            <a:endParaRPr lang="en-US" sz="800" b="1" dirty="0">
              <a:solidFill>
                <a:srgbClr val="0033CC"/>
              </a:solidFill>
            </a:endParaRPr>
          </a:p>
          <a:p>
            <a:endParaRPr lang="en-US" sz="1600" b="1" dirty="0">
              <a:solidFill>
                <a:srgbClr val="0033CC"/>
              </a:solidFill>
            </a:endParaRPr>
          </a:p>
          <a:p>
            <a:r>
              <a:rPr lang="en-US" b="1" dirty="0">
                <a:solidFill>
                  <a:srgbClr val="0033CC"/>
                </a:solidFill>
              </a:rPr>
              <a:t>information on Bowen’s reaction series and the rock cycle</a:t>
            </a:r>
          </a:p>
          <a:p>
            <a:endParaRPr lang="en-US" sz="1100" b="1" dirty="0" smtClean="0">
              <a:solidFill>
                <a:prstClr val="black"/>
              </a:solidFill>
            </a:endParaRPr>
          </a:p>
          <a:p>
            <a:endParaRPr lang="en-US" sz="1100" b="1" dirty="0" smtClean="0">
              <a:solidFill>
                <a:prstClr val="black"/>
              </a:solidFill>
            </a:endParaRPr>
          </a:p>
          <a:p>
            <a:endParaRPr lang="en-US" sz="1100" b="1" dirty="0">
              <a:solidFill>
                <a:prstClr val="black"/>
              </a:solidFill>
            </a:endParaRPr>
          </a:p>
          <a:p>
            <a:r>
              <a:rPr lang="en-US" b="1" dirty="0">
                <a:solidFill>
                  <a:srgbClr val="CC00CC"/>
                </a:solidFill>
              </a:rPr>
              <a:t>– questions in general you may not be sure </a:t>
            </a:r>
            <a:r>
              <a:rPr lang="en-US" b="1" dirty="0" smtClean="0">
                <a:solidFill>
                  <a:srgbClr val="CC00CC"/>
                </a:solidFill>
              </a:rPr>
              <a:t>of and </a:t>
            </a:r>
            <a:r>
              <a:rPr lang="en-US" b="1" dirty="0">
                <a:solidFill>
                  <a:srgbClr val="CC00CC"/>
                </a:solidFill>
              </a:rPr>
              <a:t>any miscellaneous information you may want to </a:t>
            </a:r>
            <a:r>
              <a:rPr lang="en-US" b="1" dirty="0" smtClean="0">
                <a:solidFill>
                  <a:srgbClr val="CC00CC"/>
                </a:solidFill>
              </a:rPr>
              <a:t>include</a:t>
            </a:r>
            <a:endParaRPr lang="en-US" b="1" dirty="0">
              <a:solidFill>
                <a:srgbClr val="CC00CC"/>
              </a:solidFill>
            </a:endParaRPr>
          </a:p>
          <a:p>
            <a:endParaRPr lang="en-US" b="1" dirty="0" smtClean="0">
              <a:solidFill>
                <a:srgbClr val="990000"/>
              </a:solidFill>
            </a:endParaRPr>
          </a:p>
          <a:p>
            <a:endParaRPr lang="en-US" b="1" dirty="0" smtClean="0">
              <a:solidFill>
                <a:srgbClr val="990000"/>
              </a:solidFill>
            </a:endParaRPr>
          </a:p>
          <a:p>
            <a:r>
              <a:rPr lang="en-US" b="1" dirty="0" smtClean="0">
                <a:solidFill>
                  <a:srgbClr val="990000"/>
                </a:solidFill>
              </a:rPr>
              <a:t>Make </a:t>
            </a:r>
            <a:r>
              <a:rPr lang="en-US" b="1" dirty="0">
                <a:solidFill>
                  <a:srgbClr val="990000"/>
                </a:solidFill>
              </a:rPr>
              <a:t>it easy to find the section </a:t>
            </a:r>
            <a:r>
              <a:rPr lang="en-US" b="1" dirty="0" smtClean="0">
                <a:solidFill>
                  <a:srgbClr val="990000"/>
                </a:solidFill>
              </a:rPr>
              <a:t>you want</a:t>
            </a:r>
          </a:p>
          <a:p>
            <a:r>
              <a:rPr lang="en-US" b="1" dirty="0" smtClean="0">
                <a:solidFill>
                  <a:srgbClr val="990000"/>
                </a:solidFill>
              </a:rPr>
              <a:t>to </a:t>
            </a:r>
            <a:r>
              <a:rPr lang="en-US" b="1" dirty="0">
                <a:solidFill>
                  <a:srgbClr val="990000"/>
                </a:solidFill>
              </a:rPr>
              <a:t>quickly identify the </a:t>
            </a:r>
            <a:r>
              <a:rPr lang="en-US" b="1" dirty="0" smtClean="0">
                <a:solidFill>
                  <a:srgbClr val="990000"/>
                </a:solidFill>
              </a:rPr>
              <a:t>specimen, in your binder.</a:t>
            </a:r>
            <a:endParaRPr lang="en-US" sz="2000" dirty="0">
              <a:solidFill>
                <a:prstClr val="black"/>
              </a:solidFill>
            </a:endParaRPr>
          </a:p>
        </p:txBody>
      </p:sp>
      <p:sp>
        <p:nvSpPr>
          <p:cNvPr id="3" name="Rounded Rectangle 2"/>
          <p:cNvSpPr/>
          <p:nvPr/>
        </p:nvSpPr>
        <p:spPr>
          <a:xfrm>
            <a:off x="838200" y="1676400"/>
            <a:ext cx="6324600" cy="990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38200" y="3084731"/>
            <a:ext cx="10287000" cy="68658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838200" y="4168814"/>
            <a:ext cx="5715000" cy="3048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45598" y="4948097"/>
            <a:ext cx="10272204" cy="3215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45598" y="5781530"/>
            <a:ext cx="4793202" cy="58251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6340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2325" y="2764135"/>
            <a:ext cx="7465890" cy="1107996"/>
          </a:xfrm>
          <a:prstGeom prst="rect">
            <a:avLst/>
          </a:prstGeom>
          <a:noFill/>
        </p:spPr>
        <p:txBody>
          <a:bodyPr wrap="none" lIns="91440" tIns="45720" rIns="91440" bIns="45720">
            <a:spAutoFit/>
          </a:bodyPr>
          <a:lstStyle/>
          <a:p>
            <a:pPr algn="ctr"/>
            <a:r>
              <a:rPr lang="en-US" sz="6600" b="1" dirty="0" smtClean="0">
                <a:ln w="22225">
                  <a:solidFill>
                    <a:schemeClr val="tx1"/>
                  </a:solidFill>
                  <a:prstDash val="solid"/>
                </a:ln>
                <a:solidFill>
                  <a:schemeClr val="accent2">
                    <a:lumMod val="60000"/>
                    <a:lumOff val="40000"/>
                  </a:schemeClr>
                </a:solidFill>
              </a:rPr>
              <a:t>Use These Templates</a:t>
            </a:r>
            <a:endParaRPr lang="en-US" sz="6600" b="1" dirty="0">
              <a:ln w="22225">
                <a:solidFill>
                  <a:schemeClr val="tx1"/>
                </a:solidFill>
                <a:prstDash val="solid"/>
              </a:ln>
              <a:solidFill>
                <a:schemeClr val="accent2">
                  <a:lumMod val="60000"/>
                  <a:lumOff val="40000"/>
                </a:schemeClr>
              </a:solidFill>
            </a:endParaRPr>
          </a:p>
        </p:txBody>
      </p:sp>
    </p:spTree>
    <p:extLst>
      <p:ext uri="{BB962C8B-B14F-4D97-AF65-F5344CB8AC3E}">
        <p14:creationId xmlns:p14="http://schemas.microsoft.com/office/powerpoint/2010/main" val="42671109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75304" y="3048001"/>
            <a:ext cx="6517593" cy="3613787"/>
            <a:chOff x="-1" y="0"/>
            <a:chExt cx="6517738" cy="3613831"/>
          </a:xfrm>
        </p:grpSpPr>
        <p:sp>
          <p:nvSpPr>
            <p:cNvPr id="25" name="Text Box 21"/>
            <p:cNvSpPr txBox="1"/>
            <p:nvPr/>
          </p:nvSpPr>
          <p:spPr>
            <a:xfrm>
              <a:off x="0" y="0"/>
              <a:ext cx="2458995" cy="206504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lgn="ct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MINERALS</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26" name="Text Box 22"/>
            <p:cNvSpPr txBox="1"/>
            <p:nvPr/>
          </p:nvSpPr>
          <p:spPr>
            <a:xfrm>
              <a:off x="2458817" y="0"/>
              <a:ext cx="4058919" cy="51626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r>
                <a:rPr lang="en-US" sz="900"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NAME  </a:t>
              </a:r>
              <a:r>
                <a:rPr lang="en-US" sz="900" u="sng"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&amp;  </a:t>
              </a:r>
              <a:r>
                <a:rPr lang="en-US" sz="900"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COMMON NAME </a:t>
              </a:r>
              <a:r>
                <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 if ) </a:t>
              </a:r>
            </a:p>
            <a:p>
              <a:pPr>
                <a:defRPr/>
              </a:pPr>
              <a:endPar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8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27" name="Text Box 23"/>
            <p:cNvSpPr txBox="1"/>
            <p:nvPr/>
          </p:nvSpPr>
          <p:spPr>
            <a:xfrm>
              <a:off x="2458817" y="516264"/>
              <a:ext cx="4058919" cy="51626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Hardness</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28" name="Text Box 24"/>
            <p:cNvSpPr txBox="1"/>
            <p:nvPr/>
          </p:nvSpPr>
          <p:spPr>
            <a:xfrm>
              <a:off x="2458817" y="1032528"/>
              <a:ext cx="4058919" cy="1032364"/>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HABIT</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37" name="Text Box 33"/>
            <p:cNvSpPr txBox="1"/>
            <p:nvPr/>
          </p:nvSpPr>
          <p:spPr>
            <a:xfrm>
              <a:off x="-1" y="2064978"/>
              <a:ext cx="6517737" cy="51625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COLOR / DESCRIPTION / OTHER NOTES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39" name="Text Box 35"/>
            <p:cNvSpPr txBox="1"/>
            <p:nvPr/>
          </p:nvSpPr>
          <p:spPr>
            <a:xfrm>
              <a:off x="0" y="2581154"/>
              <a:ext cx="6517737" cy="516422"/>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ECONOMIC IMPORTANCE</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40" name="Text Box 36"/>
            <p:cNvSpPr txBox="1"/>
            <p:nvPr/>
          </p:nvSpPr>
          <p:spPr>
            <a:xfrm>
              <a:off x="-1" y="3097576"/>
              <a:ext cx="6517737" cy="51625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METHOD OF FORMATION</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grpSp>
      <p:grpSp>
        <p:nvGrpSpPr>
          <p:cNvPr id="4" name="Group 3"/>
          <p:cNvGrpSpPr/>
          <p:nvPr/>
        </p:nvGrpSpPr>
        <p:grpSpPr>
          <a:xfrm>
            <a:off x="3581400" y="228600"/>
            <a:ext cx="4953000" cy="2667000"/>
            <a:chOff x="2362200" y="228600"/>
            <a:chExt cx="4419600" cy="2461759"/>
          </a:xfrm>
        </p:grpSpPr>
        <p:pic>
          <p:nvPicPr>
            <p:cNvPr id="3" name="Picture 2"/>
            <p:cNvPicPr>
              <a:picLocks noChangeAspect="1"/>
            </p:cNvPicPr>
            <p:nvPr/>
          </p:nvPicPr>
          <p:blipFill>
            <a:blip r:embed="rId2"/>
            <a:stretch>
              <a:fillRect/>
            </a:stretch>
          </p:blipFill>
          <p:spPr>
            <a:xfrm>
              <a:off x="2362200" y="228600"/>
              <a:ext cx="4419600" cy="2461759"/>
            </a:xfrm>
            <a:prstGeom prst="rect">
              <a:avLst/>
            </a:prstGeom>
          </p:spPr>
        </p:pic>
        <p:pic>
          <p:nvPicPr>
            <p:cNvPr id="2" name="Picture 1"/>
            <p:cNvPicPr>
              <a:picLocks noChangeAspect="1"/>
            </p:cNvPicPr>
            <p:nvPr/>
          </p:nvPicPr>
          <p:blipFill rotWithShape="1">
            <a:blip r:embed="rId3"/>
            <a:srcRect l="1497" t="5025" r="64074" b="46601"/>
            <a:stretch/>
          </p:blipFill>
          <p:spPr>
            <a:xfrm>
              <a:off x="2425986" y="304800"/>
              <a:ext cx="1557868" cy="1219200"/>
            </a:xfrm>
            <a:prstGeom prst="rect">
              <a:avLst/>
            </a:prstGeom>
          </p:spPr>
        </p:pic>
      </p:grpSp>
    </p:spTree>
    <p:extLst>
      <p:ext uri="{BB962C8B-B14F-4D97-AF65-F5344CB8AC3E}">
        <p14:creationId xmlns:p14="http://schemas.microsoft.com/office/powerpoint/2010/main" val="11232674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19400" y="2971801"/>
            <a:ext cx="6517248" cy="3613787"/>
            <a:chOff x="-2" y="0"/>
            <a:chExt cx="6517738" cy="3613831"/>
          </a:xfrm>
        </p:grpSpPr>
        <p:sp>
          <p:nvSpPr>
            <p:cNvPr id="7" name="Text Box 43"/>
            <p:cNvSpPr txBox="1"/>
            <p:nvPr/>
          </p:nvSpPr>
          <p:spPr>
            <a:xfrm>
              <a:off x="0" y="0"/>
              <a:ext cx="2458995" cy="206504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lgn="ct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IGNEOUS ROCKS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8" name="Text Box 45"/>
            <p:cNvSpPr txBox="1"/>
            <p:nvPr/>
          </p:nvSpPr>
          <p:spPr>
            <a:xfrm>
              <a:off x="2458707" y="0"/>
              <a:ext cx="4058931" cy="51626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r>
                <a:rPr lang="en-US" sz="900"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NAME  </a:t>
              </a:r>
              <a:r>
                <a:rPr lang="en-US" sz="900" u="sng"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&amp;  </a:t>
              </a:r>
              <a:r>
                <a:rPr lang="en-US" sz="900"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COMMON NAME </a:t>
              </a:r>
              <a:r>
                <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 if )</a:t>
              </a:r>
            </a:p>
            <a:p>
              <a:pPr>
                <a:defRPr/>
              </a:pPr>
              <a:endPar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9" name="Text Box 46"/>
            <p:cNvSpPr txBox="1"/>
            <p:nvPr/>
          </p:nvSpPr>
          <p:spPr>
            <a:xfrm>
              <a:off x="2458223" y="756889"/>
              <a:ext cx="4059415" cy="51626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CLASSIFICATION</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p:txBody>
        </p:sp>
        <p:sp>
          <p:nvSpPr>
            <p:cNvPr id="13" name="Text Box 58"/>
            <p:cNvSpPr txBox="1"/>
            <p:nvPr/>
          </p:nvSpPr>
          <p:spPr>
            <a:xfrm>
              <a:off x="-2" y="2064952"/>
              <a:ext cx="6517737" cy="756889"/>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COLOR / DESCRIPTION / OTHER NOTES </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15" name="Text Box 60"/>
            <p:cNvSpPr txBox="1"/>
            <p:nvPr/>
          </p:nvSpPr>
          <p:spPr>
            <a:xfrm>
              <a:off x="-1" y="2821841"/>
              <a:ext cx="6517737" cy="79199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ENVIRONMENT OF FORMATION</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grpSp>
      <p:grpSp>
        <p:nvGrpSpPr>
          <p:cNvPr id="4" name="Group 3"/>
          <p:cNvGrpSpPr/>
          <p:nvPr/>
        </p:nvGrpSpPr>
        <p:grpSpPr>
          <a:xfrm>
            <a:off x="3753923" y="170657"/>
            <a:ext cx="4648200" cy="2576058"/>
            <a:chOff x="2229923" y="170657"/>
            <a:chExt cx="4648200" cy="2576058"/>
          </a:xfrm>
        </p:grpSpPr>
        <p:pic>
          <p:nvPicPr>
            <p:cNvPr id="2" name="Picture 1"/>
            <p:cNvPicPr>
              <a:picLocks noChangeAspect="1"/>
            </p:cNvPicPr>
            <p:nvPr/>
          </p:nvPicPr>
          <p:blipFill>
            <a:blip r:embed="rId2"/>
            <a:stretch>
              <a:fillRect/>
            </a:stretch>
          </p:blipFill>
          <p:spPr>
            <a:xfrm>
              <a:off x="2229923" y="170657"/>
              <a:ext cx="4648200" cy="2576058"/>
            </a:xfrm>
            <a:prstGeom prst="rect">
              <a:avLst/>
            </a:prstGeom>
          </p:spPr>
        </p:pic>
        <p:pic>
          <p:nvPicPr>
            <p:cNvPr id="3" name="Picture 2"/>
            <p:cNvPicPr>
              <a:picLocks noChangeAspect="1"/>
            </p:cNvPicPr>
            <p:nvPr/>
          </p:nvPicPr>
          <p:blipFill rotWithShape="1">
            <a:blip r:embed="rId3"/>
            <a:srcRect l="3457" t="4853" r="63708" b="45460"/>
            <a:stretch/>
          </p:blipFill>
          <p:spPr>
            <a:xfrm>
              <a:off x="2305640" y="239486"/>
              <a:ext cx="1580560" cy="1330998"/>
            </a:xfrm>
            <a:prstGeom prst="rect">
              <a:avLst/>
            </a:prstGeom>
          </p:spPr>
        </p:pic>
      </p:grpSp>
    </p:spTree>
    <p:extLst>
      <p:ext uri="{BB962C8B-B14F-4D97-AF65-F5344CB8AC3E}">
        <p14:creationId xmlns:p14="http://schemas.microsoft.com/office/powerpoint/2010/main" val="2410366748"/>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819400" y="2971801"/>
            <a:ext cx="6517248" cy="3613787"/>
            <a:chOff x="-2" y="0"/>
            <a:chExt cx="6517738" cy="3613831"/>
          </a:xfrm>
        </p:grpSpPr>
        <p:sp>
          <p:nvSpPr>
            <p:cNvPr id="14" name="Text Box 43"/>
            <p:cNvSpPr txBox="1"/>
            <p:nvPr/>
          </p:nvSpPr>
          <p:spPr>
            <a:xfrm>
              <a:off x="0" y="0"/>
              <a:ext cx="2458995" cy="2065047"/>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lgn="ct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SEDIMENTARY ROCKS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15" name="Text Box 45"/>
            <p:cNvSpPr txBox="1"/>
            <p:nvPr/>
          </p:nvSpPr>
          <p:spPr>
            <a:xfrm>
              <a:off x="2458707" y="0"/>
              <a:ext cx="4058931" cy="51626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r>
                <a:rPr lang="en-US" sz="900"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NAME  </a:t>
              </a:r>
              <a:r>
                <a:rPr lang="en-US" sz="900" u="sng"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&amp;  </a:t>
              </a:r>
              <a:r>
                <a:rPr lang="en-US" sz="900"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COMMON NAME </a:t>
              </a:r>
              <a:r>
                <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 if )</a:t>
              </a:r>
            </a:p>
            <a:p>
              <a:pPr>
                <a:defRPr/>
              </a:pPr>
              <a:endPar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16" name="Text Box 46"/>
            <p:cNvSpPr txBox="1"/>
            <p:nvPr/>
          </p:nvSpPr>
          <p:spPr>
            <a:xfrm>
              <a:off x="2458223" y="756889"/>
              <a:ext cx="4059415" cy="51626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CLASSIFICATION</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p:txBody>
        </p:sp>
        <p:sp>
          <p:nvSpPr>
            <p:cNvPr id="17" name="Text Box 58"/>
            <p:cNvSpPr txBox="1"/>
            <p:nvPr/>
          </p:nvSpPr>
          <p:spPr>
            <a:xfrm>
              <a:off x="-2" y="2064952"/>
              <a:ext cx="6517737" cy="756889"/>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COLOR / DESCRIPTION / OTHER NOTES </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18" name="Text Box 60"/>
            <p:cNvSpPr txBox="1"/>
            <p:nvPr/>
          </p:nvSpPr>
          <p:spPr>
            <a:xfrm>
              <a:off x="-1" y="2821841"/>
              <a:ext cx="6517737" cy="79199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ENVIRONMENT OF FORMATION</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grpSp>
      <p:grpSp>
        <p:nvGrpSpPr>
          <p:cNvPr id="4" name="Group 3"/>
          <p:cNvGrpSpPr/>
          <p:nvPr/>
        </p:nvGrpSpPr>
        <p:grpSpPr>
          <a:xfrm>
            <a:off x="3830123" y="212087"/>
            <a:ext cx="4495800" cy="2491597"/>
            <a:chOff x="2306123" y="212086"/>
            <a:chExt cx="4495800" cy="2491597"/>
          </a:xfrm>
        </p:grpSpPr>
        <p:pic>
          <p:nvPicPr>
            <p:cNvPr id="3" name="Picture 2"/>
            <p:cNvPicPr>
              <a:picLocks noChangeAspect="1"/>
            </p:cNvPicPr>
            <p:nvPr/>
          </p:nvPicPr>
          <p:blipFill>
            <a:blip r:embed="rId2"/>
            <a:stretch>
              <a:fillRect/>
            </a:stretch>
          </p:blipFill>
          <p:spPr>
            <a:xfrm>
              <a:off x="2306123" y="212086"/>
              <a:ext cx="4495800" cy="2491597"/>
            </a:xfrm>
            <a:prstGeom prst="rect">
              <a:avLst/>
            </a:prstGeom>
          </p:spPr>
        </p:pic>
        <p:pic>
          <p:nvPicPr>
            <p:cNvPr id="2" name="Picture 1"/>
            <p:cNvPicPr>
              <a:picLocks noChangeAspect="1"/>
            </p:cNvPicPr>
            <p:nvPr/>
          </p:nvPicPr>
          <p:blipFill rotWithShape="1">
            <a:blip r:embed="rId3"/>
            <a:srcRect l="4861" t="4504" r="65972" b="45829"/>
            <a:stretch/>
          </p:blipFill>
          <p:spPr>
            <a:xfrm>
              <a:off x="2362200" y="278780"/>
              <a:ext cx="1551962" cy="1295400"/>
            </a:xfrm>
            <a:prstGeom prst="rect">
              <a:avLst/>
            </a:prstGeom>
          </p:spPr>
        </p:pic>
      </p:grpSp>
    </p:spTree>
    <p:extLst>
      <p:ext uri="{BB962C8B-B14F-4D97-AF65-F5344CB8AC3E}">
        <p14:creationId xmlns:p14="http://schemas.microsoft.com/office/powerpoint/2010/main" val="1171196020"/>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3"/>
          <p:cNvSpPr txBox="1"/>
          <p:nvPr/>
        </p:nvSpPr>
        <p:spPr>
          <a:xfrm>
            <a:off x="2875478" y="2991653"/>
            <a:ext cx="2458810" cy="2065022"/>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lgn="ct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METAMORPHIC ROCKS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17" name="Text Box 45"/>
          <p:cNvSpPr txBox="1"/>
          <p:nvPr/>
        </p:nvSpPr>
        <p:spPr>
          <a:xfrm>
            <a:off x="5334000" y="2991653"/>
            <a:ext cx="4058626" cy="516259"/>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r>
              <a:rPr lang="en-US" sz="900"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NAME  /  COMMON NAME </a:t>
            </a:r>
            <a:r>
              <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rPr>
              <a:t>( if )</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b="1" u="sng"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18" name="Text Box 46"/>
          <p:cNvSpPr txBox="1"/>
          <p:nvPr/>
        </p:nvSpPr>
        <p:spPr>
          <a:xfrm>
            <a:off x="5333516" y="3494658"/>
            <a:ext cx="4059110" cy="516259"/>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CLASSIFICATION</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p:txBody>
      </p:sp>
      <p:sp>
        <p:nvSpPr>
          <p:cNvPr id="19" name="Text Box 58"/>
          <p:cNvSpPr txBox="1"/>
          <p:nvPr/>
        </p:nvSpPr>
        <p:spPr>
          <a:xfrm>
            <a:off x="2875476" y="5056580"/>
            <a:ext cx="6517247" cy="75688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COLOR / DESCRIPTION / OTHER NOTES </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20" name="Text Box 60"/>
          <p:cNvSpPr txBox="1"/>
          <p:nvPr/>
        </p:nvSpPr>
        <p:spPr>
          <a:xfrm>
            <a:off x="2875476" y="5813460"/>
            <a:ext cx="6517247" cy="79198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ENVIRONMENT OF FORMATION</a:t>
            </a: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
        <p:nvSpPr>
          <p:cNvPr id="11" name="Text Box 46"/>
          <p:cNvSpPr txBox="1"/>
          <p:nvPr/>
        </p:nvSpPr>
        <p:spPr>
          <a:xfrm>
            <a:off x="5333516" y="3994775"/>
            <a:ext cx="4059110" cy="516259"/>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Grade of Metamorphism</a:t>
            </a: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p:txBody>
      </p:sp>
      <p:sp>
        <p:nvSpPr>
          <p:cNvPr id="12" name="Text Box 46"/>
          <p:cNvSpPr txBox="1"/>
          <p:nvPr/>
        </p:nvSpPr>
        <p:spPr>
          <a:xfrm>
            <a:off x="5333516" y="4509572"/>
            <a:ext cx="4059110" cy="547008"/>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Parent Rock</a:t>
            </a: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p:txBody>
      </p:sp>
      <p:grpSp>
        <p:nvGrpSpPr>
          <p:cNvPr id="3" name="Group 2"/>
          <p:cNvGrpSpPr/>
          <p:nvPr/>
        </p:nvGrpSpPr>
        <p:grpSpPr>
          <a:xfrm>
            <a:off x="3771899" y="184675"/>
            <a:ext cx="4724400" cy="2622705"/>
            <a:chOff x="3771899" y="184675"/>
            <a:chExt cx="4724400" cy="2622705"/>
          </a:xfrm>
        </p:grpSpPr>
        <p:grpSp>
          <p:nvGrpSpPr>
            <p:cNvPr id="21" name="Group 20"/>
            <p:cNvGrpSpPr/>
            <p:nvPr/>
          </p:nvGrpSpPr>
          <p:grpSpPr>
            <a:xfrm>
              <a:off x="3771899" y="184675"/>
              <a:ext cx="4724400" cy="2622705"/>
              <a:chOff x="2247899" y="184674"/>
              <a:chExt cx="4724400" cy="2622705"/>
            </a:xfrm>
          </p:grpSpPr>
          <p:pic>
            <p:nvPicPr>
              <p:cNvPr id="2" name="Picture 1"/>
              <p:cNvPicPr>
                <a:picLocks noChangeAspect="1"/>
              </p:cNvPicPr>
              <p:nvPr/>
            </p:nvPicPr>
            <p:blipFill>
              <a:blip r:embed="rId2"/>
              <a:stretch>
                <a:fillRect/>
              </a:stretch>
            </p:blipFill>
            <p:spPr>
              <a:xfrm>
                <a:off x="2247899" y="184674"/>
                <a:ext cx="4724400" cy="2622705"/>
              </a:xfrm>
              <a:prstGeom prst="rect">
                <a:avLst/>
              </a:prstGeom>
            </p:spPr>
          </p:pic>
          <p:pic>
            <p:nvPicPr>
              <p:cNvPr id="29" name="Picture 28"/>
              <p:cNvPicPr>
                <a:picLocks noChangeAspect="1"/>
              </p:cNvPicPr>
              <p:nvPr/>
            </p:nvPicPr>
            <p:blipFill rotWithShape="1">
              <a:blip r:embed="rId3"/>
              <a:srcRect l="2919" t="3800" r="64773" b="46270"/>
              <a:stretch/>
            </p:blipFill>
            <p:spPr>
              <a:xfrm>
                <a:off x="2286000" y="216266"/>
                <a:ext cx="1676400" cy="1436914"/>
              </a:xfrm>
              <a:prstGeom prst="rect">
                <a:avLst/>
              </a:prstGeom>
            </p:spPr>
          </p:pic>
        </p:grpSp>
        <p:sp>
          <p:nvSpPr>
            <p:cNvPr id="13" name="Text Box 46"/>
            <p:cNvSpPr txBox="1"/>
            <p:nvPr/>
          </p:nvSpPr>
          <p:spPr>
            <a:xfrm>
              <a:off x="5551172" y="553724"/>
              <a:ext cx="2945127" cy="381000"/>
            </a:xfrm>
            <a:prstGeom prst="rect">
              <a:avLst/>
            </a:prstGeom>
            <a:solidFill>
              <a:schemeClr val="bg1"/>
            </a:solidFill>
            <a:ln w="6350">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CLASSIFICATION</a:t>
              </a:r>
            </a:p>
            <a:p>
              <a:pPr>
                <a:defRPr/>
              </a:pPr>
              <a:r>
                <a:rPr lang="en-US" sz="800"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Metamorphic</a:t>
              </a:r>
              <a:endParaRPr lang="en-US" sz="8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p:txBody>
        </p:sp>
        <p:sp>
          <p:nvSpPr>
            <p:cNvPr id="14" name="Text Box 46"/>
            <p:cNvSpPr txBox="1"/>
            <p:nvPr/>
          </p:nvSpPr>
          <p:spPr>
            <a:xfrm>
              <a:off x="5551172" y="914401"/>
              <a:ext cx="2945127" cy="389372"/>
            </a:xfrm>
            <a:prstGeom prst="rect">
              <a:avLst/>
            </a:prstGeom>
            <a:solidFill>
              <a:schemeClr val="bg1"/>
            </a:solidFill>
            <a:ln w="6350">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Grade of Metamorphism</a:t>
              </a:r>
            </a:p>
            <a:p>
              <a:pPr>
                <a:defRPr/>
              </a:pPr>
              <a:r>
                <a:rPr lang="en-US" sz="900"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High</a:t>
              </a: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p:txBody>
        </p:sp>
        <p:sp>
          <p:nvSpPr>
            <p:cNvPr id="22" name="Text Box 46"/>
            <p:cNvSpPr txBox="1"/>
            <p:nvPr/>
          </p:nvSpPr>
          <p:spPr>
            <a:xfrm>
              <a:off x="5551172" y="1279932"/>
              <a:ext cx="2945127" cy="396109"/>
            </a:xfrm>
            <a:prstGeom prst="rect">
              <a:avLst/>
            </a:prstGeom>
            <a:solidFill>
              <a:schemeClr val="bg1"/>
            </a:solidFill>
            <a:ln w="6350">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defRPr/>
              </a:pPr>
              <a:r>
                <a:rPr lang="en-US" sz="900"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Parent Rock</a:t>
              </a: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Schist</a:t>
              </a: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9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endPar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a:defRPr/>
              </a:pPr>
              <a:r>
                <a:rPr lang="en-US" sz="1100"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3602970758"/>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71" r="21397"/>
          <a:stretch/>
        </p:blipFill>
        <p:spPr bwMode="auto">
          <a:xfrm>
            <a:off x="2159289" y="228600"/>
            <a:ext cx="7822912" cy="644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1701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684" y="395586"/>
            <a:ext cx="10811932" cy="481670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w="3175">
                  <a:solidFill>
                    <a:schemeClr val="tx1"/>
                  </a:solidFill>
                </a:ln>
                <a:solidFill>
                  <a:srgbClr val="0000FF"/>
                </a:solidFill>
                <a:effectLst/>
                <a:uLnTx/>
                <a:uFillTx/>
              </a:rPr>
              <a:t>HINTS!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w="3175">
                <a:solidFill>
                  <a:schemeClr val="tx1"/>
                </a:solidFill>
              </a:ln>
              <a:solidFill>
                <a:srgbClr val="0000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w="3175">
                  <a:solidFill>
                    <a:schemeClr val="tx1"/>
                  </a:solidFill>
                </a:ln>
                <a:solidFill>
                  <a:srgbClr val="0000FF"/>
                </a:solidFill>
                <a:effectLst/>
                <a:uLnTx/>
                <a:uFillTx/>
              </a:rPr>
              <a:t>Read all the questions first, before answering them!</a:t>
            </a:r>
          </a:p>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ln w="3175">
                  <a:solidFill>
                    <a:schemeClr val="tx1"/>
                  </a:solidFill>
                </a:ln>
                <a:solidFill>
                  <a:srgbClr val="0000FF"/>
                </a:solidFill>
              </a:rPr>
              <a:t>Often there are similar questions that will point you in the right direction.</a:t>
            </a:r>
            <a:endParaRPr kumimoji="0" lang="en-US" sz="2400" b="1" i="0" u="none" strike="noStrike" kern="0" cap="none" spc="0" normalizeH="0" baseline="0" noProof="0" dirty="0" smtClean="0">
              <a:ln w="3175">
                <a:solidFill>
                  <a:schemeClr val="tx1"/>
                </a:solidFill>
              </a:ln>
              <a:solidFill>
                <a:srgbClr val="0000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b="1" kern="0" dirty="0" smtClean="0">
              <a:ln w="3175">
                <a:solidFill>
                  <a:schemeClr val="tx1"/>
                </a:solidFill>
              </a:ln>
              <a:solidFill>
                <a:srgbClr val="0000FF"/>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b="1" kern="0" dirty="0">
              <a:ln w="3175">
                <a:solidFill>
                  <a:schemeClr val="tx1"/>
                </a:solidFill>
              </a:ln>
              <a:solidFill>
                <a:srgbClr val="0000FF"/>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w="3175">
                  <a:solidFill>
                    <a:schemeClr val="tx1"/>
                  </a:solidFill>
                </a:ln>
                <a:solidFill>
                  <a:srgbClr val="0000FF"/>
                </a:solidFill>
                <a:effectLst/>
                <a:uLnTx/>
                <a:uFillTx/>
              </a:rPr>
              <a:t>If you don’t know the answer to one question, don’t give up.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smtClean="0">
              <a:ln w="3175">
                <a:solidFill>
                  <a:schemeClr val="tx1"/>
                </a:solidFill>
              </a:ln>
              <a:solidFill>
                <a:srgbClr val="0000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ln w="3175">
                  <a:solidFill>
                    <a:schemeClr val="tx1"/>
                  </a:solidFill>
                </a:ln>
                <a:solidFill>
                  <a:srgbClr val="0000FF"/>
                </a:solidFill>
              </a:rPr>
              <a:t>You can’t go back to a station you’ve already been to,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w="3175">
                  <a:solidFill>
                    <a:schemeClr val="tx1"/>
                  </a:solidFill>
                </a:ln>
                <a:solidFill>
                  <a:srgbClr val="0000FF"/>
                </a:solidFill>
                <a:effectLst/>
                <a:uLnTx/>
                <a:uFillTx/>
              </a:rPr>
              <a:t>but you can take time later if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w="3175">
                  <a:solidFill>
                    <a:schemeClr val="tx1"/>
                  </a:solidFill>
                </a:ln>
                <a:solidFill>
                  <a:srgbClr val="0000FF"/>
                </a:solidFill>
                <a:effectLst/>
                <a:uLnTx/>
                <a:uFillTx/>
              </a:rPr>
              <a:t>you’ve answered all the questions at another station quickly.</a:t>
            </a:r>
          </a:p>
          <a:p>
            <a:pPr marL="0" marR="0" lvl="0" indent="0" defTabSz="914400" eaLnBrk="1" fontAlgn="auto" latinLnBrk="0" hangingPunct="1">
              <a:lnSpc>
                <a:spcPct val="100000"/>
              </a:lnSpc>
              <a:spcBef>
                <a:spcPts val="0"/>
              </a:spcBef>
              <a:spcAft>
                <a:spcPts val="0"/>
              </a:spcAft>
              <a:buClrTx/>
              <a:buSzTx/>
              <a:buFontTx/>
              <a:buNone/>
              <a:tabLst/>
              <a:defRPr/>
            </a:pPr>
            <a:endParaRPr lang="en-US" sz="2400" b="1" kern="0" dirty="0" smtClean="0">
              <a:ln w="3175">
                <a:solidFill>
                  <a:schemeClr val="tx1"/>
                </a:solidFill>
              </a:ln>
              <a:solidFill>
                <a:srgbClr val="0000FF"/>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b="1" kern="0" dirty="0">
              <a:ln w="3175">
                <a:solidFill>
                  <a:schemeClr val="tx1"/>
                </a:solidFill>
              </a:ln>
              <a:solidFill>
                <a:srgbClr val="0000FF"/>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w="3175">
                  <a:solidFill>
                    <a:schemeClr val="tx1"/>
                  </a:solidFill>
                </a:ln>
                <a:solidFill>
                  <a:srgbClr val="0000FF"/>
                </a:solidFill>
                <a:effectLst/>
                <a:uLnTx/>
                <a:uFillTx/>
              </a:rPr>
              <a:t>Talk softly, you may give the answer to your competition!</a:t>
            </a:r>
            <a:endParaRPr kumimoji="0" lang="en-US" sz="1800" b="0" i="0" u="none" strike="noStrike" kern="0" cap="none" spc="0" normalizeH="0" baseline="0" noProof="0" dirty="0" smtClean="0">
              <a:ln w="3175">
                <a:solidFill>
                  <a:schemeClr val="tx1"/>
                </a:solidFill>
              </a:ln>
              <a:solidFill>
                <a:sysClr val="windowText" lastClr="000000"/>
              </a:solidFill>
              <a:effectLst/>
              <a:uLnTx/>
              <a:uFillTx/>
            </a:endParaRPr>
          </a:p>
        </p:txBody>
      </p:sp>
    </p:spTree>
    <p:extLst>
      <p:ext uri="{BB962C8B-B14F-4D97-AF65-F5344CB8AC3E}">
        <p14:creationId xmlns:p14="http://schemas.microsoft.com/office/powerpoint/2010/main" val="1790866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381000"/>
            <a:ext cx="7315200" cy="2585323"/>
          </a:xfrm>
          <a:prstGeom prst="rect">
            <a:avLst/>
          </a:prstGeom>
          <a:noFill/>
        </p:spPr>
        <p:txBody>
          <a:bodyPr wrap="square" rtlCol="0">
            <a:spAutoFit/>
          </a:bodyPr>
          <a:lstStyle/>
          <a:p>
            <a:endParaRPr lang="en-US" dirty="0"/>
          </a:p>
          <a:p>
            <a:pPr algn="ctr"/>
            <a:r>
              <a:rPr lang="en-US" dirty="0"/>
              <a:t>Coaches only, please.</a:t>
            </a:r>
          </a:p>
          <a:p>
            <a:pPr algn="ctr"/>
            <a:endParaRPr lang="en-US" dirty="0"/>
          </a:p>
          <a:p>
            <a:pPr algn="ctr"/>
            <a:r>
              <a:rPr lang="en-US" dirty="0"/>
              <a:t>Students, your coaches may already know the answer to your questions. </a:t>
            </a:r>
          </a:p>
          <a:p>
            <a:endParaRPr lang="en-US" dirty="0"/>
          </a:p>
          <a:p>
            <a:endParaRPr lang="en-US" dirty="0"/>
          </a:p>
          <a:p>
            <a:pPr algn="ctr"/>
            <a:r>
              <a:rPr lang="en-US" dirty="0"/>
              <a:t>I can be reached by email at </a:t>
            </a:r>
          </a:p>
          <a:p>
            <a:pPr algn="ctr"/>
            <a:endParaRPr lang="en-US" dirty="0"/>
          </a:p>
          <a:p>
            <a:pPr algn="ctr"/>
            <a:r>
              <a:rPr lang="en-US" dirty="0">
                <a:latin typeface="Arial" panose="020B0604020202020204" pitchFamily="34" charset="0"/>
                <a:cs typeface="Arial" panose="020B0604020202020204" pitchFamily="34" charset="0"/>
              </a:rPr>
              <a:t>genepulcher@verizon.net</a:t>
            </a:r>
          </a:p>
        </p:txBody>
      </p:sp>
      <p:sp>
        <p:nvSpPr>
          <p:cNvPr id="2" name="TextBox 1"/>
          <p:cNvSpPr txBox="1"/>
          <p:nvPr/>
        </p:nvSpPr>
        <p:spPr>
          <a:xfrm>
            <a:off x="2676525" y="3505200"/>
            <a:ext cx="6838950" cy="2585323"/>
          </a:xfrm>
          <a:prstGeom prst="rect">
            <a:avLst/>
          </a:prstGeom>
          <a:noFill/>
        </p:spPr>
        <p:txBody>
          <a:bodyPr wrap="square" rtlCol="0">
            <a:spAutoFit/>
          </a:bodyPr>
          <a:lstStyle/>
          <a:p>
            <a:r>
              <a:rPr lang="en-US" b="1" dirty="0"/>
              <a:t>P.S. Right click the blank boxes for minerals and rocks and click copy.</a:t>
            </a:r>
          </a:p>
          <a:p>
            <a:r>
              <a:rPr lang="en-US" b="1" dirty="0"/>
              <a:t>Open WORD.</a:t>
            </a:r>
          </a:p>
          <a:p>
            <a:endParaRPr lang="en-US" b="1" dirty="0"/>
          </a:p>
          <a:p>
            <a:r>
              <a:rPr lang="en-US" b="1" dirty="0"/>
              <a:t>Right click on the page, then click under “Paste Options”</a:t>
            </a:r>
          </a:p>
          <a:p>
            <a:r>
              <a:rPr lang="en-US" b="1" dirty="0"/>
              <a:t>the box on the left, “use destination theme”.</a:t>
            </a:r>
          </a:p>
          <a:p>
            <a:endParaRPr lang="en-US" b="1" dirty="0"/>
          </a:p>
          <a:p>
            <a:r>
              <a:rPr lang="en-US" b="1" dirty="0"/>
              <a:t>The boxes should paste onto the page</a:t>
            </a:r>
          </a:p>
          <a:p>
            <a:r>
              <a:rPr lang="en-US" b="1" dirty="0"/>
              <a:t>and you can type your information into them.</a:t>
            </a:r>
          </a:p>
          <a:p>
            <a:r>
              <a:rPr lang="en-US" b="1" dirty="0"/>
              <a:t>You can get 2 per page to put into your binders.</a:t>
            </a:r>
          </a:p>
        </p:txBody>
      </p:sp>
    </p:spTree>
    <p:extLst>
      <p:ext uri="{BB962C8B-B14F-4D97-AF65-F5344CB8AC3E}">
        <p14:creationId xmlns:p14="http://schemas.microsoft.com/office/powerpoint/2010/main" val="19076615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6043" y="76200"/>
            <a:ext cx="2362200" cy="369332"/>
          </a:xfrm>
          <a:prstGeom prst="rect">
            <a:avLst/>
          </a:prstGeom>
          <a:noFill/>
        </p:spPr>
        <p:txBody>
          <a:bodyPr wrap="square" rtlCol="0">
            <a:spAutoFit/>
          </a:bodyPr>
          <a:lstStyle/>
          <a:p>
            <a:r>
              <a:rPr lang="en-US" dirty="0"/>
              <a:t>https://www.soinc.org</a:t>
            </a:r>
          </a:p>
        </p:txBody>
      </p:sp>
      <p:grpSp>
        <p:nvGrpSpPr>
          <p:cNvPr id="10" name="Group 9"/>
          <p:cNvGrpSpPr/>
          <p:nvPr/>
        </p:nvGrpSpPr>
        <p:grpSpPr>
          <a:xfrm>
            <a:off x="4343400" y="238681"/>
            <a:ext cx="4191000" cy="6477001"/>
            <a:chOff x="4343400" y="238681"/>
            <a:chExt cx="4191000" cy="6477001"/>
          </a:xfrm>
        </p:grpSpPr>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38681"/>
              <a:ext cx="4191000" cy="6477001"/>
            </a:xfrm>
            <a:prstGeom prst="rect">
              <a:avLst/>
            </a:prstGeom>
            <a:noFill/>
            <a:ln>
              <a:noFill/>
            </a:ln>
          </p:spPr>
        </p:pic>
        <p:sp>
          <p:nvSpPr>
            <p:cNvPr id="2" name="Rectangle 1"/>
            <p:cNvSpPr/>
            <p:nvPr/>
          </p:nvSpPr>
          <p:spPr>
            <a:xfrm>
              <a:off x="4343400" y="838200"/>
              <a:ext cx="4191000" cy="5747727"/>
            </a:xfrm>
            <a:prstGeom prst="rect">
              <a:avLst/>
            </a:prstGeom>
          </p:spPr>
          <p:txBody>
            <a:bodyPr wrap="square">
              <a:spAutoFit/>
            </a:bodyPr>
            <a:lstStyle/>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1. DESCRIPTION: </a:t>
              </a:r>
              <a:r>
                <a:rPr lang="en-US" sz="750" dirty="0">
                  <a:latin typeface="Calibri" panose="020F0502020204030204" pitchFamily="34" charset="0"/>
                  <a:ea typeface="Calibri" panose="020F0502020204030204" pitchFamily="34" charset="0"/>
                  <a:cs typeface="Times New Roman" panose="02020603050405020304" pitchFamily="18" charset="0"/>
                </a:rPr>
                <a:t>This event will have 20 stations that the teams will rotate through in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2 minute increments, timed by the event supervisor.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Teams may be viewing any combination of: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samples, pictures, or written descriptions of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rocks and minerals on the 2017 Delaware Division A Rocks and Minerals list.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Teams will be asked multiple questions at each station.</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The questions will be: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multiple choice, fill in the blank, short answer, etc. about the sample...</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or questions about rocks and minerals in general without any sample.</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 </a:t>
              </a: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2. TEAM: </a:t>
              </a:r>
              <a:r>
                <a:rPr lang="en-US" sz="750" dirty="0">
                  <a:latin typeface="Calibri" panose="020F0502020204030204" pitchFamily="34" charset="0"/>
                  <a:ea typeface="Calibri" panose="020F0502020204030204" pitchFamily="34" charset="0"/>
                  <a:cs typeface="Times New Roman" panose="02020603050405020304" pitchFamily="18" charset="0"/>
                </a:rPr>
                <a:t>of 1 or 2           </a:t>
              </a:r>
              <a:r>
                <a:rPr lang="en-US" sz="750" b="1" dirty="0">
                  <a:latin typeface="Calibri" panose="020F0502020204030204" pitchFamily="34" charset="0"/>
                  <a:ea typeface="Calibri" panose="020F0502020204030204" pitchFamily="34" charset="0"/>
                  <a:cs typeface="Times New Roman" panose="02020603050405020304" pitchFamily="18" charset="0"/>
                </a:rPr>
                <a:t>Safety Requirements</a:t>
              </a:r>
              <a:r>
                <a:rPr lang="en-US" sz="750" dirty="0">
                  <a:latin typeface="Calibri" panose="020F0502020204030204" pitchFamily="34" charset="0"/>
                  <a:ea typeface="Calibri" panose="020F0502020204030204" pitchFamily="34" charset="0"/>
                  <a:cs typeface="Times New Roman" panose="02020603050405020304" pitchFamily="18" charset="0"/>
                </a:rPr>
                <a:t> - none</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 </a:t>
              </a: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3. MAXIMUM TIME:</a:t>
              </a:r>
              <a:r>
                <a:rPr lang="en-US" sz="750" dirty="0">
                  <a:latin typeface="Calibri" panose="020F0502020204030204" pitchFamily="34" charset="0"/>
                  <a:ea typeface="Calibri" panose="020F0502020204030204" pitchFamily="34" charset="0"/>
                  <a:cs typeface="Times New Roman" panose="02020603050405020304" pitchFamily="18" charset="0"/>
                </a:rPr>
                <a:t> 50 min</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 </a:t>
              </a: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4. TEAMS:</a:t>
              </a:r>
              <a:r>
                <a:rPr lang="en-US" sz="750" dirty="0">
                  <a:latin typeface="Calibri" panose="020F0502020204030204" pitchFamily="34" charset="0"/>
                  <a:ea typeface="Calibri" panose="020F0502020204030204" pitchFamily="34" charset="0"/>
                  <a:cs typeface="Times New Roman" panose="02020603050405020304" pitchFamily="18" charset="0"/>
                </a:rPr>
                <a:t> Must bring writing instruments.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Each team may bring one magnifying glass and one three-ring binder of any size...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containing information in any form and from any source attached using the available 3 rings;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which may be removed during the event.</a:t>
              </a: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 </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5. THE COMPETITION:</a:t>
              </a:r>
              <a:r>
                <a:rPr lang="en-US" sz="750" dirty="0">
                  <a:latin typeface="Calibri" panose="020F0502020204030204" pitchFamily="34" charset="0"/>
                  <a:ea typeface="Calibri" panose="020F0502020204030204" pitchFamily="34" charset="0"/>
                  <a:cs typeface="Times New Roman" panose="02020603050405020304" pitchFamily="18" charset="0"/>
                </a:rPr>
                <a:t> The Teams will be assessed on their knowledge of: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The proper identification of all rocks and minerals on the 2018 Delaware Division A list.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 </a:t>
              </a:r>
            </a:p>
            <a:p>
              <a:pPr indent="171450"/>
              <a:r>
                <a:rPr lang="en-US" sz="750" b="1" i="1" dirty="0">
                  <a:latin typeface="Calibri" panose="020F0502020204030204" pitchFamily="34" charset="0"/>
                  <a:ea typeface="Calibri" panose="020F0502020204030204" pitchFamily="34" charset="0"/>
                  <a:cs typeface="Times New Roman" panose="02020603050405020304" pitchFamily="18" charset="0"/>
                </a:rPr>
                <a:t>For rocks -</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a. The environments of formation of igneous, sedimentary, and metamorphic in general</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b. The rock cycle</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c. The formation of and the difference between the coal varieties on the list</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d. Grade of metamorphism including parent rocks for the metamorphic rocks on the list</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e. The classification of the rocks on the list</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 </a:t>
              </a:r>
            </a:p>
            <a:p>
              <a:pPr indent="171450"/>
              <a:r>
                <a:rPr lang="en-US" sz="750" b="1" i="1" dirty="0">
                  <a:latin typeface="Calibri" panose="020F0502020204030204" pitchFamily="34" charset="0"/>
                  <a:ea typeface="Calibri" panose="020F0502020204030204" pitchFamily="34" charset="0"/>
                  <a:cs typeface="Times New Roman" panose="02020603050405020304" pitchFamily="18" charset="0"/>
                </a:rPr>
                <a:t>For minerals -</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f. The methods of formation of minerals in general</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g. Moh’s hardness scale</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h. The habit ( botryoidal, hexagonal, prismatic, etc. ) of the minerals on the list</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i. The economic importance or lack of, for the minerals on the list</a:t>
              </a: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 </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6. REPRESENTATIVE STATION ACTIVITIES:</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j. Identify each of the minerals and place them in the correct order according to Moh’s scale</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k. Match each metamorphic rock with the type of rock from which it may have been formed</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 </a:t>
              </a: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7. SCORING:</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Total highest scores will determine rankings in this event. </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Ties will be broken by the accuracy or quality of answers to pre-selected questions.</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 </a:t>
              </a:r>
            </a:p>
            <a:p>
              <a:pPr indent="171450"/>
              <a:r>
                <a:rPr lang="en-US" sz="750" b="1" dirty="0">
                  <a:latin typeface="Calibri" panose="020F0502020204030204" pitchFamily="34" charset="0"/>
                  <a:ea typeface="Calibri" panose="020F0502020204030204" pitchFamily="34" charset="0"/>
                  <a:cs typeface="Times New Roman" panose="02020603050405020304" pitchFamily="18" charset="0"/>
                </a:rPr>
                <a:t>Recommended Resources:</a:t>
              </a:r>
              <a:r>
                <a:rPr lang="en-US" sz="750" dirty="0">
                  <a:latin typeface="Calibri" panose="020F0502020204030204" pitchFamily="34" charset="0"/>
                  <a:ea typeface="Calibri" panose="020F0502020204030204" pitchFamily="34" charset="0"/>
                  <a:cs typeface="Times New Roman" panose="02020603050405020304" pitchFamily="18" charset="0"/>
                </a:rPr>
                <a:t> All reference and training resources including the Rock &amp; Mineral</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Teaching Guide (RMCD), the Bio/Earth CD (BECD) and the National Audubon Society Field</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Guide to North American Rocks and Minerals are available on the Official Science Olympiad</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Store or Website at www.soinc.org, and the Rocks and Minerals kits (*excluding only silver, gold,</a:t>
              </a:r>
            </a:p>
            <a:p>
              <a:pPr indent="171450"/>
              <a:r>
                <a:rPr lang="en-US" sz="750" dirty="0">
                  <a:latin typeface="Calibri" panose="020F0502020204030204" pitchFamily="34" charset="0"/>
                  <a:ea typeface="Calibri" panose="020F0502020204030204" pitchFamily="34" charset="0"/>
                  <a:cs typeface="Times New Roman" panose="02020603050405020304" pitchFamily="18" charset="0"/>
                </a:rPr>
                <a:t>and diamond) may be ordered from Ward’s Science Olympiad Kits.</a:t>
              </a:r>
              <a:endParaRPr lang="en-US" sz="75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ext Box 9"/>
          <p:cNvSpPr txBox="1"/>
          <p:nvPr/>
        </p:nvSpPr>
        <p:spPr>
          <a:xfrm>
            <a:off x="5794831" y="617305"/>
            <a:ext cx="1288137" cy="22089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Delaware 2018 - A</a:t>
            </a:r>
          </a:p>
        </p:txBody>
      </p:sp>
    </p:spTree>
    <p:extLst>
      <p:ext uri="{BB962C8B-B14F-4D97-AF65-F5344CB8AC3E}">
        <p14:creationId xmlns:p14="http://schemas.microsoft.com/office/powerpoint/2010/main" val="2694472432"/>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7852" y="424517"/>
            <a:ext cx="2362200" cy="369332"/>
          </a:xfrm>
          <a:prstGeom prst="rect">
            <a:avLst/>
          </a:prstGeom>
          <a:noFill/>
        </p:spPr>
        <p:txBody>
          <a:bodyPr wrap="square" rtlCol="0">
            <a:spAutoFit/>
          </a:bodyPr>
          <a:lstStyle/>
          <a:p>
            <a:r>
              <a:rPr lang="en-US" dirty="0"/>
              <a:t>https://www.soinc.org</a:t>
            </a:r>
          </a:p>
        </p:txBody>
      </p:sp>
      <p:sp>
        <p:nvSpPr>
          <p:cNvPr id="4" name="TextBox 3"/>
          <p:cNvSpPr txBox="1"/>
          <p:nvPr/>
        </p:nvSpPr>
        <p:spPr>
          <a:xfrm>
            <a:off x="1673413" y="1219200"/>
            <a:ext cx="2667000" cy="2708434"/>
          </a:xfrm>
          <a:prstGeom prst="rect">
            <a:avLst/>
          </a:prstGeom>
          <a:noFill/>
        </p:spPr>
        <p:txBody>
          <a:bodyPr wrap="square" rtlCol="0">
            <a:spAutoFit/>
          </a:bodyPr>
          <a:lstStyle/>
          <a:p>
            <a:r>
              <a:rPr lang="en-US" b="1" dirty="0"/>
              <a:t>For Delaware,</a:t>
            </a:r>
          </a:p>
          <a:p>
            <a:r>
              <a:rPr lang="en-US" b="1" dirty="0"/>
              <a:t>you will need to know</a:t>
            </a:r>
          </a:p>
          <a:p>
            <a:endParaRPr lang="en-US" b="1" dirty="0"/>
          </a:p>
          <a:p>
            <a:endParaRPr lang="en-US" b="1" dirty="0"/>
          </a:p>
          <a:p>
            <a:r>
              <a:rPr lang="en-US" b="1" dirty="0"/>
              <a:t>the state mineral,</a:t>
            </a:r>
          </a:p>
          <a:p>
            <a:endParaRPr lang="en-US" sz="800" b="1" dirty="0">
              <a:solidFill>
                <a:srgbClr val="006600"/>
              </a:solidFill>
            </a:endParaRPr>
          </a:p>
          <a:p>
            <a:r>
              <a:rPr lang="en-US" b="1" dirty="0">
                <a:solidFill>
                  <a:srgbClr val="993300"/>
                </a:solidFill>
              </a:rPr>
              <a:t>“Sillimanite”</a:t>
            </a:r>
          </a:p>
          <a:p>
            <a:endParaRPr lang="en-US" b="1" dirty="0"/>
          </a:p>
          <a:p>
            <a:endParaRPr lang="en-US" b="1" dirty="0"/>
          </a:p>
          <a:p>
            <a:r>
              <a:rPr lang="en-US" b="1" dirty="0"/>
              <a:t>and what  </a:t>
            </a:r>
            <a:r>
              <a:rPr lang="en-US" b="1" dirty="0">
                <a:solidFill>
                  <a:srgbClr val="3333FF"/>
                </a:solidFill>
              </a:rPr>
              <a:t>“Blue Rock”</a:t>
            </a:r>
            <a:r>
              <a:rPr lang="en-US" b="1" dirty="0"/>
              <a:t>  is.</a:t>
            </a:r>
          </a:p>
        </p:txBody>
      </p:sp>
      <p:grpSp>
        <p:nvGrpSpPr>
          <p:cNvPr id="41" name="Group 40"/>
          <p:cNvGrpSpPr/>
          <p:nvPr/>
        </p:nvGrpSpPr>
        <p:grpSpPr>
          <a:xfrm>
            <a:off x="4519474" y="107272"/>
            <a:ext cx="4953001" cy="6553200"/>
            <a:chOff x="4724400" y="152400"/>
            <a:chExt cx="4953001" cy="6553200"/>
          </a:xfrm>
        </p:grpSpPr>
        <p:grpSp>
          <p:nvGrpSpPr>
            <p:cNvPr id="33" name="Group 32"/>
            <p:cNvGrpSpPr/>
            <p:nvPr/>
          </p:nvGrpSpPr>
          <p:grpSpPr>
            <a:xfrm>
              <a:off x="4724400" y="152400"/>
              <a:ext cx="4953001" cy="6553200"/>
              <a:chOff x="0" y="0"/>
              <a:chExt cx="7324090" cy="9765665"/>
            </a:xfrm>
          </p:grpSpPr>
          <p:grpSp>
            <p:nvGrpSpPr>
              <p:cNvPr id="34" name="Group 33"/>
              <p:cNvGrpSpPr/>
              <p:nvPr/>
            </p:nvGrpSpPr>
            <p:grpSpPr>
              <a:xfrm>
                <a:off x="0" y="0"/>
                <a:ext cx="7324090" cy="9765665"/>
                <a:chOff x="0" y="0"/>
                <a:chExt cx="7324090" cy="9765665"/>
              </a:xfrm>
            </p:grpSpPr>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324090" cy="9765665"/>
                </a:xfrm>
                <a:prstGeom prst="rect">
                  <a:avLst/>
                </a:prstGeom>
                <a:noFill/>
                <a:ln>
                  <a:noFill/>
                </a:ln>
              </p:spPr>
            </p:pic>
            <p:sp>
              <p:nvSpPr>
                <p:cNvPr id="39" name="Text Box 9"/>
                <p:cNvSpPr txBox="1"/>
                <p:nvPr/>
              </p:nvSpPr>
              <p:spPr>
                <a:xfrm>
                  <a:off x="2709648" y="8991744"/>
                  <a:ext cx="1904791" cy="329181"/>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Delaware 2018 - A</a:t>
                  </a:r>
                </a:p>
              </p:txBody>
            </p:sp>
          </p:grpSp>
          <p:sp>
            <p:nvSpPr>
              <p:cNvPr id="35" name="Text Box 1"/>
              <p:cNvSpPr txBox="1"/>
              <p:nvPr/>
            </p:nvSpPr>
            <p:spPr>
              <a:xfrm>
                <a:off x="5360072" y="1895596"/>
                <a:ext cx="1606259" cy="6980591"/>
              </a:xfrm>
              <a:prstGeom prst="rect">
                <a:avLst/>
              </a:prstGeom>
              <a:solidFill>
                <a:sysClr val="window" lastClr="FFFFFF"/>
              </a:solidFill>
              <a:ln w="19050">
                <a:solidFill>
                  <a:sysClr val="windowText" lastClr="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Rocks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Igneous: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Basalt</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Diorite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Granite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Obsidian</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Pumice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Scoria</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Sedimentary:</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Breccia</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Conglomerate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Sandstone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Shale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Metamorphic:</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Gneiss</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Marble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Phyllite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Quartzite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Schist [Mica]</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Slate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Coal varieties: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Anthracite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Bituminous</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Lignite</a:t>
                </a:r>
              </a:p>
            </p:txBody>
          </p:sp>
          <p:sp>
            <p:nvSpPr>
              <p:cNvPr id="36" name="Text Box 5"/>
              <p:cNvSpPr txBox="1"/>
              <p:nvPr/>
            </p:nvSpPr>
            <p:spPr>
              <a:xfrm>
                <a:off x="394955" y="1895596"/>
                <a:ext cx="1534848" cy="6980591"/>
              </a:xfrm>
              <a:prstGeom prst="rect">
                <a:avLst/>
              </a:prstGeom>
              <a:solidFill>
                <a:sysClr val="window" lastClr="FFFFFF"/>
              </a:solidFill>
              <a:ln w="19050">
                <a:solidFill>
                  <a:sysClr val="windowText" lastClr="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Minerals</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Native Elements: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Copper</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Graphite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Borates: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err="1">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Ulexite</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Carbonates: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Aragonite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Azurite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Calcite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Malachite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Halides: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err="1">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Halits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Oxides: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Hematite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Magnetite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1" i="0" u="none" strike="noStrike" kern="0" cap="none" spc="0" normalizeH="0" baseline="0" noProof="0" dirty="0" err="1">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Sulphates</a:t>
                </a: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err="1">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Celelestite</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Gypsum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variety - Selenite </a:t>
                </a:r>
              </a:p>
            </p:txBody>
          </p:sp>
          <p:sp>
            <p:nvSpPr>
              <p:cNvPr id="37" name="Text Box 7"/>
              <p:cNvSpPr txBox="1"/>
              <p:nvPr/>
            </p:nvSpPr>
            <p:spPr>
              <a:xfrm>
                <a:off x="2155163" y="1895596"/>
                <a:ext cx="1712705" cy="6980591"/>
              </a:xfrm>
              <a:prstGeom prst="rect">
                <a:avLst/>
              </a:prstGeom>
              <a:solidFill>
                <a:sysClr val="window" lastClr="FFFFFF"/>
              </a:solidFill>
              <a:ln w="19050">
                <a:solidFill>
                  <a:sysClr val="windowText" lastClr="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Minerals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Sulfides: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Chalcopyrite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Galena</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Pyrite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Silicates: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err="1">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Sodalite</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err="1">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Staurolite</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Feldspar-Amazonite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Garnet group:</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Almandine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Mica Group:</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Lepidolite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Pyroxene Group:</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err="1">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Rhodonite</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Quartz varieties:</a:t>
                </a: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Amethyst</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Citrine</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Crystal</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Milky Quartz</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Rose Quartz</a:t>
                </a:r>
              </a:p>
              <a:p>
                <a:pPr marL="0" marR="0" lvl="0" indent="0" defTabSz="914400" eaLnBrk="1" fontAlgn="auto" latinLnBrk="0" hangingPunct="1">
                  <a:lnSpc>
                    <a:spcPct val="12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40" name="Rectangle 39"/>
            <p:cNvSpPr/>
            <p:nvPr/>
          </p:nvSpPr>
          <p:spPr>
            <a:xfrm>
              <a:off x="4800599" y="469645"/>
              <a:ext cx="4800600" cy="1015663"/>
            </a:xfrm>
            <a:prstGeom prst="rect">
              <a:avLst/>
            </a:prstGeom>
          </p:spPr>
          <p:txBody>
            <a:bodyPr wrap="square">
              <a:spAutoFit/>
            </a:bodyPr>
            <a:lstStyle/>
            <a:p>
              <a:pPr algn="ctr"/>
              <a:r>
                <a:rPr lang="en-US" sz="2000" b="1" dirty="0" smtClean="0">
                  <a:latin typeface="Calibri" panose="020F0502020204030204" pitchFamily="34" charset="0"/>
                  <a:ea typeface="Calibri" panose="020F0502020204030204" pitchFamily="34" charset="0"/>
                  <a:cs typeface="Times New Roman" panose="02020603050405020304" pitchFamily="18" charset="0"/>
                </a:rPr>
                <a:t>ROCK </a:t>
              </a:r>
              <a:r>
                <a:rPr lang="en-US" sz="2000" b="1" dirty="0">
                  <a:latin typeface="Calibri" panose="020F0502020204030204" pitchFamily="34" charset="0"/>
                  <a:ea typeface="Calibri" panose="020F0502020204030204" pitchFamily="34" charset="0"/>
                  <a:cs typeface="Times New Roman" panose="02020603050405020304" pitchFamily="18" charset="0"/>
                </a:rPr>
                <a:t>HOUND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000" dirty="0">
                  <a:latin typeface="Calibri" panose="020F0502020204030204" pitchFamily="34" charset="0"/>
                  <a:ea typeface="Calibri" panose="020F0502020204030204" pitchFamily="34" charset="0"/>
                  <a:cs typeface="Times New Roman" panose="02020603050405020304" pitchFamily="18" charset="0"/>
                </a:rPr>
                <a:t>2018 Delaware Division A Rocks and Mineral List</a:t>
              </a:r>
            </a:p>
            <a:p>
              <a:r>
                <a:rPr lang="en-US" sz="1000" b="1" dirty="0">
                  <a:latin typeface="Calibri" panose="020F0502020204030204" pitchFamily="34" charset="0"/>
                  <a:ea typeface="Calibri" panose="020F0502020204030204" pitchFamily="34" charset="0"/>
                  <a:cs typeface="Times New Roman" panose="02020603050405020304" pitchFamily="18" charset="0"/>
                </a:rPr>
                <a:t>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000" b="1" dirty="0">
                  <a:latin typeface="Calibri" panose="020F0502020204030204" pitchFamily="34" charset="0"/>
                  <a:ea typeface="Calibri" panose="020F0502020204030204" pitchFamily="34" charset="0"/>
                  <a:cs typeface="Times New Roman" panose="02020603050405020304" pitchFamily="18" charset="0"/>
                </a:rPr>
                <a:t>For the State of Delaware, you will need to know about  - Sillimanite and “ Blue Rock  “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22782856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304800"/>
            <a:ext cx="8991600" cy="5993949"/>
          </a:xfrm>
          <a:prstGeom prst="rect">
            <a:avLst/>
          </a:prstGeom>
        </p:spPr>
        <p:txBody>
          <a:bodyPr wrap="square">
            <a:spAutoFit/>
          </a:bodyPr>
          <a:lstStyle/>
          <a:p>
            <a:pPr indent="171450"/>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1. DESCRIPTION: </a:t>
            </a:r>
          </a:p>
          <a:p>
            <a:pPr indent="171450"/>
            <a:r>
              <a:rPr lang="en-US" dirty="0">
                <a:latin typeface="Calibri" panose="020F0502020204030204" pitchFamily="34" charset="0"/>
                <a:ea typeface="Calibri" panose="020F0502020204030204" pitchFamily="34" charset="0"/>
                <a:cs typeface="Times New Roman" panose="02020603050405020304" pitchFamily="18" charset="0"/>
              </a:rPr>
              <a:t>This event will have 20 stations that the teams will rotate through in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2 minute increments, timed by the event supervisor. </a:t>
            </a:r>
          </a:p>
          <a:p>
            <a:pPr indent="171450"/>
            <a:endParaRPr lang="en-US" sz="8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Teams may be viewing any combination of: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samples, pictures, or written descriptions of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rocks and minerals on the </a:t>
            </a:r>
            <a:r>
              <a:rPr lang="en-US" dirty="0" smtClean="0">
                <a:latin typeface="Calibri" panose="020F0502020204030204" pitchFamily="34" charset="0"/>
                <a:ea typeface="Calibri" panose="020F0502020204030204" pitchFamily="34" charset="0"/>
                <a:cs typeface="Times New Roman" panose="02020603050405020304" pitchFamily="18" charset="0"/>
              </a:rPr>
              <a:t>2018 </a:t>
            </a:r>
            <a:r>
              <a:rPr lang="en-US" dirty="0">
                <a:latin typeface="Calibri" panose="020F0502020204030204" pitchFamily="34" charset="0"/>
                <a:ea typeface="Calibri" panose="020F0502020204030204" pitchFamily="34" charset="0"/>
                <a:cs typeface="Times New Roman" panose="02020603050405020304" pitchFamily="18" charset="0"/>
              </a:rPr>
              <a:t>Delaware Division A Rocks and Minerals list. </a:t>
            </a:r>
          </a:p>
          <a:p>
            <a:pPr indent="171450"/>
            <a:endParaRPr lang="en-US" sz="8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Teams will be asked multiple questions at each station.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The questions will be: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multiple choice, fill in the blank, short answer, etc. about the sample...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or questions about rocks and minerals in general without any sample.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1050" dirty="0">
                <a:latin typeface="Calibri" panose="020F0502020204030204" pitchFamily="34" charset="0"/>
                <a:ea typeface="Calibri" panose="020F0502020204030204" pitchFamily="34" charset="0"/>
                <a:cs typeface="Times New Roman" panose="02020603050405020304" pitchFamily="18" charset="0"/>
              </a:rPr>
              <a:t> </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2. TEAM: </a:t>
            </a:r>
            <a:r>
              <a:rPr lang="en-US" dirty="0">
                <a:latin typeface="Calibri" panose="020F0502020204030204" pitchFamily="34" charset="0"/>
                <a:ea typeface="Calibri" panose="020F0502020204030204" pitchFamily="34" charset="0"/>
                <a:cs typeface="Times New Roman" panose="02020603050405020304" pitchFamily="18" charset="0"/>
              </a:rPr>
              <a:t>of up to: 2           </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Safety Requirements</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none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1050" dirty="0">
                <a:latin typeface="Calibri" panose="020F0502020204030204" pitchFamily="34" charset="0"/>
                <a:ea typeface="Calibri" panose="020F0502020204030204" pitchFamily="34" charset="0"/>
                <a:cs typeface="Times New Roman" panose="02020603050405020304" pitchFamily="18" charset="0"/>
              </a:rPr>
              <a:t> </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3. MAXIMUM TIME:</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50 min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1050" dirty="0">
                <a:latin typeface="Calibri" panose="020F0502020204030204" pitchFamily="34" charset="0"/>
                <a:ea typeface="Calibri" panose="020F0502020204030204" pitchFamily="34" charset="0"/>
                <a:cs typeface="Times New Roman" panose="02020603050405020304" pitchFamily="18" charset="0"/>
              </a:rPr>
              <a:t> </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4. TEAMS:</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p>
          <a:p>
            <a:pPr indent="171450"/>
            <a:r>
              <a:rPr lang="en-US" dirty="0">
                <a:latin typeface="Calibri" panose="020F0502020204030204" pitchFamily="34" charset="0"/>
                <a:ea typeface="Calibri" panose="020F0502020204030204" pitchFamily="34" charset="0"/>
                <a:cs typeface="Times New Roman" panose="02020603050405020304" pitchFamily="18" charset="0"/>
              </a:rPr>
              <a:t>Each team may bring one magnifying glass and one three-ring binder of any size... </a:t>
            </a:r>
          </a:p>
          <a:p>
            <a:pPr indent="171450"/>
            <a:r>
              <a:rPr lang="en-US" dirty="0">
                <a:latin typeface="Calibri" panose="020F0502020204030204" pitchFamily="34" charset="0"/>
                <a:ea typeface="Calibri" panose="020F0502020204030204" pitchFamily="34" charset="0"/>
                <a:cs typeface="Times New Roman" panose="02020603050405020304" pitchFamily="18" charset="0"/>
              </a:rPr>
              <a:t>containing information in any form and from any source attached using the available 3 rings; </a:t>
            </a:r>
          </a:p>
          <a:p>
            <a:pPr indent="171450"/>
            <a:r>
              <a:rPr lang="en-US" dirty="0">
                <a:latin typeface="Calibri" panose="020F0502020204030204" pitchFamily="34" charset="0"/>
                <a:ea typeface="Calibri" panose="020F0502020204030204" pitchFamily="34" charset="0"/>
                <a:cs typeface="Times New Roman" panose="02020603050405020304" pitchFamily="18" charset="0"/>
              </a:rPr>
              <a:t>which may be removed during the event.</a:t>
            </a:r>
          </a:p>
        </p:txBody>
      </p:sp>
    </p:spTree>
    <p:extLst>
      <p:ext uri="{BB962C8B-B14F-4D97-AF65-F5344CB8AC3E}">
        <p14:creationId xmlns:p14="http://schemas.microsoft.com/office/powerpoint/2010/main" val="130869679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609601"/>
            <a:ext cx="8534400" cy="5169107"/>
          </a:xfrm>
          <a:prstGeom prst="rect">
            <a:avLst/>
          </a:prstGeom>
        </p:spPr>
        <p:txBody>
          <a:bodyPr wrap="square">
            <a:spAutoFit/>
          </a:bodyPr>
          <a:lstStyle/>
          <a:p>
            <a:pPr indent="171450"/>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5. THE COMPETITION:</a:t>
            </a:r>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 Teams will be assessed on their knowledge of: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105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dirty="0">
                <a:latin typeface="Calibri" panose="020F0502020204030204" pitchFamily="34" charset="0"/>
                <a:ea typeface="Calibri" panose="020F0502020204030204" pitchFamily="34" charset="0"/>
                <a:cs typeface="Times New Roman" panose="02020603050405020304" pitchFamily="18" charset="0"/>
              </a:rPr>
              <a:t>The proper identification of all rocks and minerals on the 2017 Delaware Division A list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1050" dirty="0">
                <a:latin typeface="Calibri" panose="020F0502020204030204" pitchFamily="34" charset="0"/>
                <a:ea typeface="Calibri" panose="020F0502020204030204" pitchFamily="34" charset="0"/>
                <a:cs typeface="Times New Roman" panose="02020603050405020304" pitchFamily="18" charset="0"/>
              </a:rPr>
              <a:t> </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For rocks -</a:t>
            </a:r>
            <a:endParaRPr lang="en-US" sz="16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a.</a:t>
            </a:r>
            <a:r>
              <a:rPr lang="en-US" dirty="0">
                <a:latin typeface="Calibri" panose="020F0502020204030204" pitchFamily="34" charset="0"/>
                <a:ea typeface="Calibri" panose="020F0502020204030204" pitchFamily="34" charset="0"/>
                <a:cs typeface="Times New Roman" panose="02020603050405020304" pitchFamily="18" charset="0"/>
              </a:rPr>
              <a:t> The environments of formation of igneous, sedimentary, and metamorphic in general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b.</a:t>
            </a:r>
            <a:r>
              <a:rPr lang="en-US"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 rock cycle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c.</a:t>
            </a:r>
            <a:r>
              <a:rPr lang="en-US"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 formation and difference between the coal varieties on the list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d.</a:t>
            </a:r>
            <a:r>
              <a:rPr lang="en-US" dirty="0">
                <a:latin typeface="Calibri" panose="020F0502020204030204" pitchFamily="34" charset="0"/>
                <a:ea typeface="Calibri" panose="020F0502020204030204" pitchFamily="34" charset="0"/>
                <a:cs typeface="Times New Roman" panose="02020603050405020304" pitchFamily="18" charset="0"/>
              </a:rPr>
              <a:t> Grade of metamorphism including parent rocks for the metamorphic rocks on the list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e. </a:t>
            </a:r>
            <a:r>
              <a:rPr lang="en-US" dirty="0">
                <a:latin typeface="Calibri" panose="020F0502020204030204" pitchFamily="34" charset="0"/>
                <a:ea typeface="Calibri" panose="020F0502020204030204" pitchFamily="34" charset="0"/>
                <a:cs typeface="Times New Roman" panose="02020603050405020304" pitchFamily="18" charset="0"/>
              </a:rPr>
              <a:t>The classification of the rocks on the list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sz="1050" dirty="0">
                <a:latin typeface="Calibri" panose="020F0502020204030204" pitchFamily="34" charset="0"/>
                <a:ea typeface="Calibri" panose="020F0502020204030204" pitchFamily="34" charset="0"/>
                <a:cs typeface="Times New Roman" panose="02020603050405020304" pitchFamily="18" charset="0"/>
              </a:rPr>
              <a:t> </a:t>
            </a:r>
          </a:p>
          <a:p>
            <a:pPr indent="171450"/>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r>
              <a:rPr lang="en-US" b="1"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For minerals -</a:t>
            </a:r>
            <a:endParaRPr lang="en-US" sz="16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f. </a:t>
            </a:r>
            <a:r>
              <a:rPr lang="en-US" dirty="0">
                <a:latin typeface="Calibri" panose="020F0502020204030204" pitchFamily="34" charset="0"/>
                <a:ea typeface="Calibri" panose="020F0502020204030204" pitchFamily="34" charset="0"/>
                <a:cs typeface="Times New Roman" panose="02020603050405020304" pitchFamily="18" charset="0"/>
              </a:rPr>
              <a:t>The methods of formation of minerals in general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Moh’s</a:t>
            </a:r>
            <a:r>
              <a:rPr lang="en-US" dirty="0">
                <a:latin typeface="Calibri" panose="020F0502020204030204" pitchFamily="34" charset="0"/>
                <a:ea typeface="Calibri" panose="020F0502020204030204" pitchFamily="34" charset="0"/>
                <a:cs typeface="Times New Roman" panose="02020603050405020304" pitchFamily="18" charset="0"/>
              </a:rPr>
              <a:t> hardness scale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h.</a:t>
            </a:r>
            <a:r>
              <a:rPr lang="en-US" dirty="0">
                <a:latin typeface="Calibri" panose="020F0502020204030204" pitchFamily="34" charset="0"/>
                <a:ea typeface="Calibri" panose="020F0502020204030204" pitchFamily="34" charset="0"/>
                <a:cs typeface="Times New Roman" panose="02020603050405020304" pitchFamily="18" charset="0"/>
              </a:rPr>
              <a:t> The habit ( botryoidal, hexagonal, prismatic, etc. ) of the minerals on the list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171450">
              <a:lnSpc>
                <a:spcPct val="120000"/>
              </a:lnSpc>
            </a:pPr>
            <a:r>
              <a:rPr lang="en-US" b="1"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i. </a:t>
            </a:r>
            <a:r>
              <a:rPr lang="en-US" dirty="0">
                <a:latin typeface="Calibri" panose="020F0502020204030204" pitchFamily="34" charset="0"/>
                <a:ea typeface="Calibri" panose="020F0502020204030204" pitchFamily="34" charset="0"/>
                <a:cs typeface="Times New Roman" panose="02020603050405020304" pitchFamily="18" charset="0"/>
              </a:rPr>
              <a:t>The economic importance or lack of, for the minerals on the list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633108"/>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3097</TotalTime>
  <Words>2985</Words>
  <Application>Microsoft Office PowerPoint</Application>
  <PresentationFormat>Widescreen</PresentationFormat>
  <Paragraphs>970</Paragraphs>
  <Slides>51</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51</vt:i4>
      </vt:variant>
    </vt:vector>
  </HeadingPairs>
  <TitlesOfParts>
    <vt:vector size="56" baseType="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Genes</dc:creator>
  <cp:lastModifiedBy>Gene Pulcher</cp:lastModifiedBy>
  <cp:revision>85</cp:revision>
  <dcterms:created xsi:type="dcterms:W3CDTF">2012-10-23T23:40:48Z</dcterms:created>
  <dcterms:modified xsi:type="dcterms:W3CDTF">2017-10-23T02:14:26Z</dcterms:modified>
</cp:coreProperties>
</file>